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73" r:id="rId2"/>
    <p:sldId id="372" r:id="rId3"/>
    <p:sldId id="376" r:id="rId4"/>
    <p:sldId id="375" r:id="rId5"/>
    <p:sldId id="377" r:id="rId6"/>
    <p:sldId id="380" r:id="rId7"/>
    <p:sldId id="378" r:id="rId8"/>
    <p:sldId id="379" r:id="rId9"/>
    <p:sldId id="381" r:id="rId10"/>
    <p:sldId id="374" r:id="rId11"/>
  </p:sldIdLst>
  <p:sldSz cx="12192000" cy="6858000"/>
  <p:notesSz cx="6858000" cy="9144000"/>
  <p:defaultTextStyle>
    <a:defPPr>
      <a:defRPr lang="en-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F9FB"/>
    <a:srgbClr val="233E6F"/>
    <a:srgbClr val="0C3C8A"/>
    <a:srgbClr val="092D6A"/>
    <a:srgbClr val="F4F9FF"/>
    <a:srgbClr val="E6F2FE"/>
    <a:srgbClr val="26262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1" autoAdjust="0"/>
    <p:restoredTop sz="94660"/>
  </p:normalViewPr>
  <p:slideViewPr>
    <p:cSldViewPr snapToGrid="0">
      <p:cViewPr varScale="1">
        <p:scale>
          <a:sx n="159" d="100"/>
          <a:sy n="159" d="100"/>
        </p:scale>
        <p:origin x="1818" y="1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CC6AF-10C0-4084-636D-152E94B5EFD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NL"/>
          </a:p>
        </p:txBody>
      </p:sp>
      <p:sp>
        <p:nvSpPr>
          <p:cNvPr id="3" name="Subtitle 2">
            <a:extLst>
              <a:ext uri="{FF2B5EF4-FFF2-40B4-BE49-F238E27FC236}">
                <a16:creationId xmlns:a16="http://schemas.microsoft.com/office/drawing/2014/main" id="{A7800BDB-AA56-BD74-7D8E-A6BE7F84E0C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NL"/>
          </a:p>
        </p:txBody>
      </p:sp>
      <p:sp>
        <p:nvSpPr>
          <p:cNvPr id="4" name="Date Placeholder 3">
            <a:extLst>
              <a:ext uri="{FF2B5EF4-FFF2-40B4-BE49-F238E27FC236}">
                <a16:creationId xmlns:a16="http://schemas.microsoft.com/office/drawing/2014/main" id="{39B569B7-2C0B-C475-03FC-F99130BF2855}"/>
              </a:ext>
            </a:extLst>
          </p:cNvPr>
          <p:cNvSpPr>
            <a:spLocks noGrp="1"/>
          </p:cNvSpPr>
          <p:nvPr>
            <p:ph type="dt" sz="half" idx="10"/>
          </p:nvPr>
        </p:nvSpPr>
        <p:spPr/>
        <p:txBody>
          <a:bodyPr/>
          <a:lstStyle/>
          <a:p>
            <a:fld id="{0E9DCF16-BBC1-4A0A-A017-354AF62946AF}" type="datetimeFigureOut">
              <a:rPr lang="en-NL" smtClean="0"/>
              <a:t>30/09/2022</a:t>
            </a:fld>
            <a:endParaRPr lang="en-NL"/>
          </a:p>
        </p:txBody>
      </p:sp>
      <p:sp>
        <p:nvSpPr>
          <p:cNvPr id="5" name="Footer Placeholder 4">
            <a:extLst>
              <a:ext uri="{FF2B5EF4-FFF2-40B4-BE49-F238E27FC236}">
                <a16:creationId xmlns:a16="http://schemas.microsoft.com/office/drawing/2014/main" id="{5093200B-D2E4-5547-50A0-40E7958F02AE}"/>
              </a:ext>
            </a:extLst>
          </p:cNvPr>
          <p:cNvSpPr>
            <a:spLocks noGrp="1"/>
          </p:cNvSpPr>
          <p:nvPr>
            <p:ph type="ftr" sz="quarter" idx="11"/>
          </p:nvPr>
        </p:nvSpPr>
        <p:spPr/>
        <p:txBody>
          <a:bodyPr/>
          <a:lstStyle/>
          <a:p>
            <a:endParaRPr lang="en-NL"/>
          </a:p>
        </p:txBody>
      </p:sp>
      <p:sp>
        <p:nvSpPr>
          <p:cNvPr id="6" name="Slide Number Placeholder 5">
            <a:extLst>
              <a:ext uri="{FF2B5EF4-FFF2-40B4-BE49-F238E27FC236}">
                <a16:creationId xmlns:a16="http://schemas.microsoft.com/office/drawing/2014/main" id="{CE6C8200-2914-F049-3F36-4CA72D6BE104}"/>
              </a:ext>
            </a:extLst>
          </p:cNvPr>
          <p:cNvSpPr>
            <a:spLocks noGrp="1"/>
          </p:cNvSpPr>
          <p:nvPr>
            <p:ph type="sldNum" sz="quarter" idx="12"/>
          </p:nvPr>
        </p:nvSpPr>
        <p:spPr/>
        <p:txBody>
          <a:bodyPr/>
          <a:lstStyle/>
          <a:p>
            <a:fld id="{3F4F9CD6-BECD-4C91-9920-E34DCC625B29}" type="slidenum">
              <a:rPr lang="en-NL" smtClean="0"/>
              <a:t>‹#›</a:t>
            </a:fld>
            <a:endParaRPr lang="en-NL"/>
          </a:p>
        </p:txBody>
      </p:sp>
    </p:spTree>
    <p:extLst>
      <p:ext uri="{BB962C8B-B14F-4D97-AF65-F5344CB8AC3E}">
        <p14:creationId xmlns:p14="http://schemas.microsoft.com/office/powerpoint/2010/main" val="12822854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5BF69A-11FB-D49E-37FA-5704254AE584}"/>
              </a:ext>
            </a:extLst>
          </p:cNvPr>
          <p:cNvSpPr>
            <a:spLocks noGrp="1"/>
          </p:cNvSpPr>
          <p:nvPr>
            <p:ph type="title"/>
          </p:nvPr>
        </p:nvSpPr>
        <p:spPr/>
        <p:txBody>
          <a:bodyPr/>
          <a:lstStyle/>
          <a:p>
            <a:r>
              <a:rPr lang="en-US"/>
              <a:t>Click to edit Master title style</a:t>
            </a:r>
            <a:endParaRPr lang="en-NL"/>
          </a:p>
        </p:txBody>
      </p:sp>
      <p:sp>
        <p:nvSpPr>
          <p:cNvPr id="3" name="Vertical Text Placeholder 2">
            <a:extLst>
              <a:ext uri="{FF2B5EF4-FFF2-40B4-BE49-F238E27FC236}">
                <a16:creationId xmlns:a16="http://schemas.microsoft.com/office/drawing/2014/main" id="{F76AF242-8B27-9440-63DD-0531576C3A2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4" name="Date Placeholder 3">
            <a:extLst>
              <a:ext uri="{FF2B5EF4-FFF2-40B4-BE49-F238E27FC236}">
                <a16:creationId xmlns:a16="http://schemas.microsoft.com/office/drawing/2014/main" id="{4DA2417D-0C63-D02A-41C2-AE50C0617304}"/>
              </a:ext>
            </a:extLst>
          </p:cNvPr>
          <p:cNvSpPr>
            <a:spLocks noGrp="1"/>
          </p:cNvSpPr>
          <p:nvPr>
            <p:ph type="dt" sz="half" idx="10"/>
          </p:nvPr>
        </p:nvSpPr>
        <p:spPr/>
        <p:txBody>
          <a:bodyPr/>
          <a:lstStyle/>
          <a:p>
            <a:fld id="{0E9DCF16-BBC1-4A0A-A017-354AF62946AF}" type="datetimeFigureOut">
              <a:rPr lang="en-NL" smtClean="0"/>
              <a:t>30/09/2022</a:t>
            </a:fld>
            <a:endParaRPr lang="en-NL"/>
          </a:p>
        </p:txBody>
      </p:sp>
      <p:sp>
        <p:nvSpPr>
          <p:cNvPr id="5" name="Footer Placeholder 4">
            <a:extLst>
              <a:ext uri="{FF2B5EF4-FFF2-40B4-BE49-F238E27FC236}">
                <a16:creationId xmlns:a16="http://schemas.microsoft.com/office/drawing/2014/main" id="{9D0987AB-1F1E-7454-847A-142AD169539A}"/>
              </a:ext>
            </a:extLst>
          </p:cNvPr>
          <p:cNvSpPr>
            <a:spLocks noGrp="1"/>
          </p:cNvSpPr>
          <p:nvPr>
            <p:ph type="ftr" sz="quarter" idx="11"/>
          </p:nvPr>
        </p:nvSpPr>
        <p:spPr/>
        <p:txBody>
          <a:bodyPr/>
          <a:lstStyle/>
          <a:p>
            <a:endParaRPr lang="en-NL"/>
          </a:p>
        </p:txBody>
      </p:sp>
      <p:sp>
        <p:nvSpPr>
          <p:cNvPr id="6" name="Slide Number Placeholder 5">
            <a:extLst>
              <a:ext uri="{FF2B5EF4-FFF2-40B4-BE49-F238E27FC236}">
                <a16:creationId xmlns:a16="http://schemas.microsoft.com/office/drawing/2014/main" id="{7D294149-9D51-20BD-07C4-1023411F4C7A}"/>
              </a:ext>
            </a:extLst>
          </p:cNvPr>
          <p:cNvSpPr>
            <a:spLocks noGrp="1"/>
          </p:cNvSpPr>
          <p:nvPr>
            <p:ph type="sldNum" sz="quarter" idx="12"/>
          </p:nvPr>
        </p:nvSpPr>
        <p:spPr/>
        <p:txBody>
          <a:bodyPr/>
          <a:lstStyle/>
          <a:p>
            <a:fld id="{3F4F9CD6-BECD-4C91-9920-E34DCC625B29}" type="slidenum">
              <a:rPr lang="en-NL" smtClean="0"/>
              <a:t>‹#›</a:t>
            </a:fld>
            <a:endParaRPr lang="en-NL"/>
          </a:p>
        </p:txBody>
      </p:sp>
    </p:spTree>
    <p:extLst>
      <p:ext uri="{BB962C8B-B14F-4D97-AF65-F5344CB8AC3E}">
        <p14:creationId xmlns:p14="http://schemas.microsoft.com/office/powerpoint/2010/main" val="32336587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E0A5545-D2A5-23BD-D9E2-C3127F049D8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NL"/>
          </a:p>
        </p:txBody>
      </p:sp>
      <p:sp>
        <p:nvSpPr>
          <p:cNvPr id="3" name="Vertical Text Placeholder 2">
            <a:extLst>
              <a:ext uri="{FF2B5EF4-FFF2-40B4-BE49-F238E27FC236}">
                <a16:creationId xmlns:a16="http://schemas.microsoft.com/office/drawing/2014/main" id="{C02C34F5-74CE-3502-9A50-1BDEEEF8D3B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4" name="Date Placeholder 3">
            <a:extLst>
              <a:ext uri="{FF2B5EF4-FFF2-40B4-BE49-F238E27FC236}">
                <a16:creationId xmlns:a16="http://schemas.microsoft.com/office/drawing/2014/main" id="{66156F18-C721-1DBD-CA44-7F942F2DDAE6}"/>
              </a:ext>
            </a:extLst>
          </p:cNvPr>
          <p:cNvSpPr>
            <a:spLocks noGrp="1"/>
          </p:cNvSpPr>
          <p:nvPr>
            <p:ph type="dt" sz="half" idx="10"/>
          </p:nvPr>
        </p:nvSpPr>
        <p:spPr/>
        <p:txBody>
          <a:bodyPr/>
          <a:lstStyle/>
          <a:p>
            <a:fld id="{0E9DCF16-BBC1-4A0A-A017-354AF62946AF}" type="datetimeFigureOut">
              <a:rPr lang="en-NL" smtClean="0"/>
              <a:t>30/09/2022</a:t>
            </a:fld>
            <a:endParaRPr lang="en-NL"/>
          </a:p>
        </p:txBody>
      </p:sp>
      <p:sp>
        <p:nvSpPr>
          <p:cNvPr id="5" name="Footer Placeholder 4">
            <a:extLst>
              <a:ext uri="{FF2B5EF4-FFF2-40B4-BE49-F238E27FC236}">
                <a16:creationId xmlns:a16="http://schemas.microsoft.com/office/drawing/2014/main" id="{EF983CCE-05E9-821B-3728-72C3CC09EB4D}"/>
              </a:ext>
            </a:extLst>
          </p:cNvPr>
          <p:cNvSpPr>
            <a:spLocks noGrp="1"/>
          </p:cNvSpPr>
          <p:nvPr>
            <p:ph type="ftr" sz="quarter" idx="11"/>
          </p:nvPr>
        </p:nvSpPr>
        <p:spPr/>
        <p:txBody>
          <a:bodyPr/>
          <a:lstStyle/>
          <a:p>
            <a:endParaRPr lang="en-NL"/>
          </a:p>
        </p:txBody>
      </p:sp>
      <p:sp>
        <p:nvSpPr>
          <p:cNvPr id="6" name="Slide Number Placeholder 5">
            <a:extLst>
              <a:ext uri="{FF2B5EF4-FFF2-40B4-BE49-F238E27FC236}">
                <a16:creationId xmlns:a16="http://schemas.microsoft.com/office/drawing/2014/main" id="{0E3847FD-DDAE-739C-1961-84ACA135E52C}"/>
              </a:ext>
            </a:extLst>
          </p:cNvPr>
          <p:cNvSpPr>
            <a:spLocks noGrp="1"/>
          </p:cNvSpPr>
          <p:nvPr>
            <p:ph type="sldNum" sz="quarter" idx="12"/>
          </p:nvPr>
        </p:nvSpPr>
        <p:spPr/>
        <p:txBody>
          <a:bodyPr/>
          <a:lstStyle/>
          <a:p>
            <a:fld id="{3F4F9CD6-BECD-4C91-9920-E34DCC625B29}" type="slidenum">
              <a:rPr lang="en-NL" smtClean="0"/>
              <a:t>‹#›</a:t>
            </a:fld>
            <a:endParaRPr lang="en-NL"/>
          </a:p>
        </p:txBody>
      </p:sp>
    </p:spTree>
    <p:extLst>
      <p:ext uri="{BB962C8B-B14F-4D97-AF65-F5344CB8AC3E}">
        <p14:creationId xmlns:p14="http://schemas.microsoft.com/office/powerpoint/2010/main" val="2289876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6A6A38-0E02-C060-7A91-2C5BB91C5635}"/>
              </a:ext>
            </a:extLst>
          </p:cNvPr>
          <p:cNvSpPr>
            <a:spLocks noGrp="1"/>
          </p:cNvSpPr>
          <p:nvPr>
            <p:ph type="title"/>
          </p:nvPr>
        </p:nvSpPr>
        <p:spPr/>
        <p:txBody>
          <a:bodyPr/>
          <a:lstStyle/>
          <a:p>
            <a:r>
              <a:rPr lang="en-US"/>
              <a:t>Click to edit Master title style</a:t>
            </a:r>
            <a:endParaRPr lang="en-NL"/>
          </a:p>
        </p:txBody>
      </p:sp>
      <p:sp>
        <p:nvSpPr>
          <p:cNvPr id="3" name="Content Placeholder 2">
            <a:extLst>
              <a:ext uri="{FF2B5EF4-FFF2-40B4-BE49-F238E27FC236}">
                <a16:creationId xmlns:a16="http://schemas.microsoft.com/office/drawing/2014/main" id="{30E5C35F-FBFA-C193-0244-9DE8E336BBF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4" name="Date Placeholder 3">
            <a:extLst>
              <a:ext uri="{FF2B5EF4-FFF2-40B4-BE49-F238E27FC236}">
                <a16:creationId xmlns:a16="http://schemas.microsoft.com/office/drawing/2014/main" id="{D9BAF879-BC52-7A94-F0A0-FB8BCA38ACC4}"/>
              </a:ext>
            </a:extLst>
          </p:cNvPr>
          <p:cNvSpPr>
            <a:spLocks noGrp="1"/>
          </p:cNvSpPr>
          <p:nvPr>
            <p:ph type="dt" sz="half" idx="10"/>
          </p:nvPr>
        </p:nvSpPr>
        <p:spPr/>
        <p:txBody>
          <a:bodyPr/>
          <a:lstStyle/>
          <a:p>
            <a:fld id="{0E9DCF16-BBC1-4A0A-A017-354AF62946AF}" type="datetimeFigureOut">
              <a:rPr lang="en-NL" smtClean="0"/>
              <a:t>30/09/2022</a:t>
            </a:fld>
            <a:endParaRPr lang="en-NL"/>
          </a:p>
        </p:txBody>
      </p:sp>
      <p:sp>
        <p:nvSpPr>
          <p:cNvPr id="5" name="Footer Placeholder 4">
            <a:extLst>
              <a:ext uri="{FF2B5EF4-FFF2-40B4-BE49-F238E27FC236}">
                <a16:creationId xmlns:a16="http://schemas.microsoft.com/office/drawing/2014/main" id="{E8CEAF97-38DB-E57C-40ED-E85E10E9F491}"/>
              </a:ext>
            </a:extLst>
          </p:cNvPr>
          <p:cNvSpPr>
            <a:spLocks noGrp="1"/>
          </p:cNvSpPr>
          <p:nvPr>
            <p:ph type="ftr" sz="quarter" idx="11"/>
          </p:nvPr>
        </p:nvSpPr>
        <p:spPr/>
        <p:txBody>
          <a:bodyPr/>
          <a:lstStyle/>
          <a:p>
            <a:endParaRPr lang="en-NL"/>
          </a:p>
        </p:txBody>
      </p:sp>
      <p:sp>
        <p:nvSpPr>
          <p:cNvPr id="6" name="Slide Number Placeholder 5">
            <a:extLst>
              <a:ext uri="{FF2B5EF4-FFF2-40B4-BE49-F238E27FC236}">
                <a16:creationId xmlns:a16="http://schemas.microsoft.com/office/drawing/2014/main" id="{D22167FE-AB8A-F235-EBB2-DE4F5F622F58}"/>
              </a:ext>
            </a:extLst>
          </p:cNvPr>
          <p:cNvSpPr>
            <a:spLocks noGrp="1"/>
          </p:cNvSpPr>
          <p:nvPr>
            <p:ph type="sldNum" sz="quarter" idx="12"/>
          </p:nvPr>
        </p:nvSpPr>
        <p:spPr/>
        <p:txBody>
          <a:bodyPr/>
          <a:lstStyle/>
          <a:p>
            <a:fld id="{3F4F9CD6-BECD-4C91-9920-E34DCC625B29}" type="slidenum">
              <a:rPr lang="en-NL" smtClean="0"/>
              <a:t>‹#›</a:t>
            </a:fld>
            <a:endParaRPr lang="en-NL"/>
          </a:p>
        </p:txBody>
      </p:sp>
    </p:spTree>
    <p:extLst>
      <p:ext uri="{BB962C8B-B14F-4D97-AF65-F5344CB8AC3E}">
        <p14:creationId xmlns:p14="http://schemas.microsoft.com/office/powerpoint/2010/main" val="29990435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F13F08-A4EA-D2F9-8F10-D6576989DF9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NL"/>
          </a:p>
        </p:txBody>
      </p:sp>
      <p:sp>
        <p:nvSpPr>
          <p:cNvPr id="3" name="Text Placeholder 2">
            <a:extLst>
              <a:ext uri="{FF2B5EF4-FFF2-40B4-BE49-F238E27FC236}">
                <a16:creationId xmlns:a16="http://schemas.microsoft.com/office/drawing/2014/main" id="{A42D18CC-B645-6A7A-C83C-7F724D8A9D6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0CD710C-225A-8A1C-2EF0-95659574B01A}"/>
              </a:ext>
            </a:extLst>
          </p:cNvPr>
          <p:cNvSpPr>
            <a:spLocks noGrp="1"/>
          </p:cNvSpPr>
          <p:nvPr>
            <p:ph type="dt" sz="half" idx="10"/>
          </p:nvPr>
        </p:nvSpPr>
        <p:spPr/>
        <p:txBody>
          <a:bodyPr/>
          <a:lstStyle/>
          <a:p>
            <a:fld id="{0E9DCF16-BBC1-4A0A-A017-354AF62946AF}" type="datetimeFigureOut">
              <a:rPr lang="en-NL" smtClean="0"/>
              <a:t>30/09/2022</a:t>
            </a:fld>
            <a:endParaRPr lang="en-NL"/>
          </a:p>
        </p:txBody>
      </p:sp>
      <p:sp>
        <p:nvSpPr>
          <p:cNvPr id="5" name="Footer Placeholder 4">
            <a:extLst>
              <a:ext uri="{FF2B5EF4-FFF2-40B4-BE49-F238E27FC236}">
                <a16:creationId xmlns:a16="http://schemas.microsoft.com/office/drawing/2014/main" id="{B9C7C485-BEC3-A267-7304-C01A1C044A23}"/>
              </a:ext>
            </a:extLst>
          </p:cNvPr>
          <p:cNvSpPr>
            <a:spLocks noGrp="1"/>
          </p:cNvSpPr>
          <p:nvPr>
            <p:ph type="ftr" sz="quarter" idx="11"/>
          </p:nvPr>
        </p:nvSpPr>
        <p:spPr/>
        <p:txBody>
          <a:bodyPr/>
          <a:lstStyle/>
          <a:p>
            <a:endParaRPr lang="en-NL"/>
          </a:p>
        </p:txBody>
      </p:sp>
      <p:sp>
        <p:nvSpPr>
          <p:cNvPr id="6" name="Slide Number Placeholder 5">
            <a:extLst>
              <a:ext uri="{FF2B5EF4-FFF2-40B4-BE49-F238E27FC236}">
                <a16:creationId xmlns:a16="http://schemas.microsoft.com/office/drawing/2014/main" id="{A7302AB6-BD3C-717E-04B0-34D067FC4DE9}"/>
              </a:ext>
            </a:extLst>
          </p:cNvPr>
          <p:cNvSpPr>
            <a:spLocks noGrp="1"/>
          </p:cNvSpPr>
          <p:nvPr>
            <p:ph type="sldNum" sz="quarter" idx="12"/>
          </p:nvPr>
        </p:nvSpPr>
        <p:spPr/>
        <p:txBody>
          <a:bodyPr/>
          <a:lstStyle/>
          <a:p>
            <a:fld id="{3F4F9CD6-BECD-4C91-9920-E34DCC625B29}" type="slidenum">
              <a:rPr lang="en-NL" smtClean="0"/>
              <a:t>‹#›</a:t>
            </a:fld>
            <a:endParaRPr lang="en-NL"/>
          </a:p>
        </p:txBody>
      </p:sp>
    </p:spTree>
    <p:extLst>
      <p:ext uri="{BB962C8B-B14F-4D97-AF65-F5344CB8AC3E}">
        <p14:creationId xmlns:p14="http://schemas.microsoft.com/office/powerpoint/2010/main" val="892538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848D33-1837-32FE-790C-B2BA41F436E1}"/>
              </a:ext>
            </a:extLst>
          </p:cNvPr>
          <p:cNvSpPr>
            <a:spLocks noGrp="1"/>
          </p:cNvSpPr>
          <p:nvPr>
            <p:ph type="title"/>
          </p:nvPr>
        </p:nvSpPr>
        <p:spPr/>
        <p:txBody>
          <a:bodyPr/>
          <a:lstStyle/>
          <a:p>
            <a:r>
              <a:rPr lang="en-US"/>
              <a:t>Click to edit Master title style</a:t>
            </a:r>
            <a:endParaRPr lang="en-NL"/>
          </a:p>
        </p:txBody>
      </p:sp>
      <p:sp>
        <p:nvSpPr>
          <p:cNvPr id="3" name="Content Placeholder 2">
            <a:extLst>
              <a:ext uri="{FF2B5EF4-FFF2-40B4-BE49-F238E27FC236}">
                <a16:creationId xmlns:a16="http://schemas.microsoft.com/office/drawing/2014/main" id="{E89C58AA-AD70-C1C5-4190-3BF5D2CAA89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4" name="Content Placeholder 3">
            <a:extLst>
              <a:ext uri="{FF2B5EF4-FFF2-40B4-BE49-F238E27FC236}">
                <a16:creationId xmlns:a16="http://schemas.microsoft.com/office/drawing/2014/main" id="{6E5E009D-7DE3-4ECB-6D8B-0EDA7A510C2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5" name="Date Placeholder 4">
            <a:extLst>
              <a:ext uri="{FF2B5EF4-FFF2-40B4-BE49-F238E27FC236}">
                <a16:creationId xmlns:a16="http://schemas.microsoft.com/office/drawing/2014/main" id="{4F750831-0CA5-556F-319A-6ABD9B906C81}"/>
              </a:ext>
            </a:extLst>
          </p:cNvPr>
          <p:cNvSpPr>
            <a:spLocks noGrp="1"/>
          </p:cNvSpPr>
          <p:nvPr>
            <p:ph type="dt" sz="half" idx="10"/>
          </p:nvPr>
        </p:nvSpPr>
        <p:spPr/>
        <p:txBody>
          <a:bodyPr/>
          <a:lstStyle/>
          <a:p>
            <a:fld id="{0E9DCF16-BBC1-4A0A-A017-354AF62946AF}" type="datetimeFigureOut">
              <a:rPr lang="en-NL" smtClean="0"/>
              <a:t>30/09/2022</a:t>
            </a:fld>
            <a:endParaRPr lang="en-NL"/>
          </a:p>
        </p:txBody>
      </p:sp>
      <p:sp>
        <p:nvSpPr>
          <p:cNvPr id="6" name="Footer Placeholder 5">
            <a:extLst>
              <a:ext uri="{FF2B5EF4-FFF2-40B4-BE49-F238E27FC236}">
                <a16:creationId xmlns:a16="http://schemas.microsoft.com/office/drawing/2014/main" id="{C8E2CE34-DD49-5020-2348-CDB65ED94B1D}"/>
              </a:ext>
            </a:extLst>
          </p:cNvPr>
          <p:cNvSpPr>
            <a:spLocks noGrp="1"/>
          </p:cNvSpPr>
          <p:nvPr>
            <p:ph type="ftr" sz="quarter" idx="11"/>
          </p:nvPr>
        </p:nvSpPr>
        <p:spPr/>
        <p:txBody>
          <a:bodyPr/>
          <a:lstStyle/>
          <a:p>
            <a:endParaRPr lang="en-NL"/>
          </a:p>
        </p:txBody>
      </p:sp>
      <p:sp>
        <p:nvSpPr>
          <p:cNvPr id="7" name="Slide Number Placeholder 6">
            <a:extLst>
              <a:ext uri="{FF2B5EF4-FFF2-40B4-BE49-F238E27FC236}">
                <a16:creationId xmlns:a16="http://schemas.microsoft.com/office/drawing/2014/main" id="{EA6676BB-915B-AB3E-0232-0B1BDCB00EDE}"/>
              </a:ext>
            </a:extLst>
          </p:cNvPr>
          <p:cNvSpPr>
            <a:spLocks noGrp="1"/>
          </p:cNvSpPr>
          <p:nvPr>
            <p:ph type="sldNum" sz="quarter" idx="12"/>
          </p:nvPr>
        </p:nvSpPr>
        <p:spPr/>
        <p:txBody>
          <a:bodyPr/>
          <a:lstStyle/>
          <a:p>
            <a:fld id="{3F4F9CD6-BECD-4C91-9920-E34DCC625B29}" type="slidenum">
              <a:rPr lang="en-NL" smtClean="0"/>
              <a:t>‹#›</a:t>
            </a:fld>
            <a:endParaRPr lang="en-NL"/>
          </a:p>
        </p:txBody>
      </p:sp>
    </p:spTree>
    <p:extLst>
      <p:ext uri="{BB962C8B-B14F-4D97-AF65-F5344CB8AC3E}">
        <p14:creationId xmlns:p14="http://schemas.microsoft.com/office/powerpoint/2010/main" val="8567320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380621-196B-2D55-CDE3-034D490725D0}"/>
              </a:ext>
            </a:extLst>
          </p:cNvPr>
          <p:cNvSpPr>
            <a:spLocks noGrp="1"/>
          </p:cNvSpPr>
          <p:nvPr>
            <p:ph type="title"/>
          </p:nvPr>
        </p:nvSpPr>
        <p:spPr>
          <a:xfrm>
            <a:off x="839788" y="365125"/>
            <a:ext cx="10515600" cy="1325563"/>
          </a:xfrm>
        </p:spPr>
        <p:txBody>
          <a:bodyPr/>
          <a:lstStyle/>
          <a:p>
            <a:r>
              <a:rPr lang="en-US"/>
              <a:t>Click to edit Master title style</a:t>
            </a:r>
            <a:endParaRPr lang="en-NL"/>
          </a:p>
        </p:txBody>
      </p:sp>
      <p:sp>
        <p:nvSpPr>
          <p:cNvPr id="3" name="Text Placeholder 2">
            <a:extLst>
              <a:ext uri="{FF2B5EF4-FFF2-40B4-BE49-F238E27FC236}">
                <a16:creationId xmlns:a16="http://schemas.microsoft.com/office/drawing/2014/main" id="{9DD37866-9D7D-A3A0-3D9E-1D764C82A76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F3A11DD-41EB-9AF8-1422-C55AA1F3B0D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5" name="Text Placeholder 4">
            <a:extLst>
              <a:ext uri="{FF2B5EF4-FFF2-40B4-BE49-F238E27FC236}">
                <a16:creationId xmlns:a16="http://schemas.microsoft.com/office/drawing/2014/main" id="{A1A630BD-0DBE-A9FF-A671-63BB0CBE599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7B0F8C2-209A-8F91-5C59-2FA4D16BF8E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7" name="Date Placeholder 6">
            <a:extLst>
              <a:ext uri="{FF2B5EF4-FFF2-40B4-BE49-F238E27FC236}">
                <a16:creationId xmlns:a16="http://schemas.microsoft.com/office/drawing/2014/main" id="{31B99816-FD0A-5A67-F0E0-391FDCEFE910}"/>
              </a:ext>
            </a:extLst>
          </p:cNvPr>
          <p:cNvSpPr>
            <a:spLocks noGrp="1"/>
          </p:cNvSpPr>
          <p:nvPr>
            <p:ph type="dt" sz="half" idx="10"/>
          </p:nvPr>
        </p:nvSpPr>
        <p:spPr/>
        <p:txBody>
          <a:bodyPr/>
          <a:lstStyle/>
          <a:p>
            <a:fld id="{0E9DCF16-BBC1-4A0A-A017-354AF62946AF}" type="datetimeFigureOut">
              <a:rPr lang="en-NL" smtClean="0"/>
              <a:t>30/09/2022</a:t>
            </a:fld>
            <a:endParaRPr lang="en-NL"/>
          </a:p>
        </p:txBody>
      </p:sp>
      <p:sp>
        <p:nvSpPr>
          <p:cNvPr id="8" name="Footer Placeholder 7">
            <a:extLst>
              <a:ext uri="{FF2B5EF4-FFF2-40B4-BE49-F238E27FC236}">
                <a16:creationId xmlns:a16="http://schemas.microsoft.com/office/drawing/2014/main" id="{0960106F-1C11-4CC9-D2AB-349C8ABBB32C}"/>
              </a:ext>
            </a:extLst>
          </p:cNvPr>
          <p:cNvSpPr>
            <a:spLocks noGrp="1"/>
          </p:cNvSpPr>
          <p:nvPr>
            <p:ph type="ftr" sz="quarter" idx="11"/>
          </p:nvPr>
        </p:nvSpPr>
        <p:spPr/>
        <p:txBody>
          <a:bodyPr/>
          <a:lstStyle/>
          <a:p>
            <a:endParaRPr lang="en-NL"/>
          </a:p>
        </p:txBody>
      </p:sp>
      <p:sp>
        <p:nvSpPr>
          <p:cNvPr id="9" name="Slide Number Placeholder 8">
            <a:extLst>
              <a:ext uri="{FF2B5EF4-FFF2-40B4-BE49-F238E27FC236}">
                <a16:creationId xmlns:a16="http://schemas.microsoft.com/office/drawing/2014/main" id="{74F31972-C284-0E9E-F165-8A2A245E2AEC}"/>
              </a:ext>
            </a:extLst>
          </p:cNvPr>
          <p:cNvSpPr>
            <a:spLocks noGrp="1"/>
          </p:cNvSpPr>
          <p:nvPr>
            <p:ph type="sldNum" sz="quarter" idx="12"/>
          </p:nvPr>
        </p:nvSpPr>
        <p:spPr/>
        <p:txBody>
          <a:bodyPr/>
          <a:lstStyle/>
          <a:p>
            <a:fld id="{3F4F9CD6-BECD-4C91-9920-E34DCC625B29}" type="slidenum">
              <a:rPr lang="en-NL" smtClean="0"/>
              <a:t>‹#›</a:t>
            </a:fld>
            <a:endParaRPr lang="en-NL"/>
          </a:p>
        </p:txBody>
      </p:sp>
    </p:spTree>
    <p:extLst>
      <p:ext uri="{BB962C8B-B14F-4D97-AF65-F5344CB8AC3E}">
        <p14:creationId xmlns:p14="http://schemas.microsoft.com/office/powerpoint/2010/main" val="30277351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C2ABE-61EC-4FE2-37D1-EC1D9547FC8A}"/>
              </a:ext>
            </a:extLst>
          </p:cNvPr>
          <p:cNvSpPr>
            <a:spLocks noGrp="1"/>
          </p:cNvSpPr>
          <p:nvPr>
            <p:ph type="title"/>
          </p:nvPr>
        </p:nvSpPr>
        <p:spPr/>
        <p:txBody>
          <a:bodyPr/>
          <a:lstStyle/>
          <a:p>
            <a:r>
              <a:rPr lang="en-US"/>
              <a:t>Click to edit Master title style</a:t>
            </a:r>
            <a:endParaRPr lang="en-NL"/>
          </a:p>
        </p:txBody>
      </p:sp>
      <p:sp>
        <p:nvSpPr>
          <p:cNvPr id="3" name="Date Placeholder 2">
            <a:extLst>
              <a:ext uri="{FF2B5EF4-FFF2-40B4-BE49-F238E27FC236}">
                <a16:creationId xmlns:a16="http://schemas.microsoft.com/office/drawing/2014/main" id="{83F1B6AA-8314-0C58-0D69-4AECC46E9A49}"/>
              </a:ext>
            </a:extLst>
          </p:cNvPr>
          <p:cNvSpPr>
            <a:spLocks noGrp="1"/>
          </p:cNvSpPr>
          <p:nvPr>
            <p:ph type="dt" sz="half" idx="10"/>
          </p:nvPr>
        </p:nvSpPr>
        <p:spPr/>
        <p:txBody>
          <a:bodyPr/>
          <a:lstStyle/>
          <a:p>
            <a:fld id="{0E9DCF16-BBC1-4A0A-A017-354AF62946AF}" type="datetimeFigureOut">
              <a:rPr lang="en-NL" smtClean="0"/>
              <a:t>30/09/2022</a:t>
            </a:fld>
            <a:endParaRPr lang="en-NL"/>
          </a:p>
        </p:txBody>
      </p:sp>
      <p:sp>
        <p:nvSpPr>
          <p:cNvPr id="4" name="Footer Placeholder 3">
            <a:extLst>
              <a:ext uri="{FF2B5EF4-FFF2-40B4-BE49-F238E27FC236}">
                <a16:creationId xmlns:a16="http://schemas.microsoft.com/office/drawing/2014/main" id="{A9F7F6B9-4369-04F6-FA32-B0E6F2DF9F71}"/>
              </a:ext>
            </a:extLst>
          </p:cNvPr>
          <p:cNvSpPr>
            <a:spLocks noGrp="1"/>
          </p:cNvSpPr>
          <p:nvPr>
            <p:ph type="ftr" sz="quarter" idx="11"/>
          </p:nvPr>
        </p:nvSpPr>
        <p:spPr/>
        <p:txBody>
          <a:bodyPr/>
          <a:lstStyle/>
          <a:p>
            <a:endParaRPr lang="en-NL"/>
          </a:p>
        </p:txBody>
      </p:sp>
      <p:sp>
        <p:nvSpPr>
          <p:cNvPr id="5" name="Slide Number Placeholder 4">
            <a:extLst>
              <a:ext uri="{FF2B5EF4-FFF2-40B4-BE49-F238E27FC236}">
                <a16:creationId xmlns:a16="http://schemas.microsoft.com/office/drawing/2014/main" id="{42CAAA5E-CACB-16C4-5324-606D9FA5F6FD}"/>
              </a:ext>
            </a:extLst>
          </p:cNvPr>
          <p:cNvSpPr>
            <a:spLocks noGrp="1"/>
          </p:cNvSpPr>
          <p:nvPr>
            <p:ph type="sldNum" sz="quarter" idx="12"/>
          </p:nvPr>
        </p:nvSpPr>
        <p:spPr/>
        <p:txBody>
          <a:bodyPr/>
          <a:lstStyle/>
          <a:p>
            <a:fld id="{3F4F9CD6-BECD-4C91-9920-E34DCC625B29}" type="slidenum">
              <a:rPr lang="en-NL" smtClean="0"/>
              <a:t>‹#›</a:t>
            </a:fld>
            <a:endParaRPr lang="en-NL"/>
          </a:p>
        </p:txBody>
      </p:sp>
    </p:spTree>
    <p:extLst>
      <p:ext uri="{BB962C8B-B14F-4D97-AF65-F5344CB8AC3E}">
        <p14:creationId xmlns:p14="http://schemas.microsoft.com/office/powerpoint/2010/main" val="12777438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BC6A945-EF2D-77C4-9017-25D565928CEB}"/>
              </a:ext>
            </a:extLst>
          </p:cNvPr>
          <p:cNvSpPr>
            <a:spLocks noGrp="1"/>
          </p:cNvSpPr>
          <p:nvPr>
            <p:ph type="dt" sz="half" idx="10"/>
          </p:nvPr>
        </p:nvSpPr>
        <p:spPr/>
        <p:txBody>
          <a:bodyPr/>
          <a:lstStyle/>
          <a:p>
            <a:fld id="{0E9DCF16-BBC1-4A0A-A017-354AF62946AF}" type="datetimeFigureOut">
              <a:rPr lang="en-NL" smtClean="0"/>
              <a:t>30/09/2022</a:t>
            </a:fld>
            <a:endParaRPr lang="en-NL"/>
          </a:p>
        </p:txBody>
      </p:sp>
      <p:sp>
        <p:nvSpPr>
          <p:cNvPr id="3" name="Footer Placeholder 2">
            <a:extLst>
              <a:ext uri="{FF2B5EF4-FFF2-40B4-BE49-F238E27FC236}">
                <a16:creationId xmlns:a16="http://schemas.microsoft.com/office/drawing/2014/main" id="{6D4B2B19-888E-D6E1-F283-F81C34E9574D}"/>
              </a:ext>
            </a:extLst>
          </p:cNvPr>
          <p:cNvSpPr>
            <a:spLocks noGrp="1"/>
          </p:cNvSpPr>
          <p:nvPr>
            <p:ph type="ftr" sz="quarter" idx="11"/>
          </p:nvPr>
        </p:nvSpPr>
        <p:spPr/>
        <p:txBody>
          <a:bodyPr/>
          <a:lstStyle/>
          <a:p>
            <a:endParaRPr lang="en-NL"/>
          </a:p>
        </p:txBody>
      </p:sp>
      <p:sp>
        <p:nvSpPr>
          <p:cNvPr id="4" name="Slide Number Placeholder 3">
            <a:extLst>
              <a:ext uri="{FF2B5EF4-FFF2-40B4-BE49-F238E27FC236}">
                <a16:creationId xmlns:a16="http://schemas.microsoft.com/office/drawing/2014/main" id="{87795F58-7334-51C9-7BA8-ED04632468C5}"/>
              </a:ext>
            </a:extLst>
          </p:cNvPr>
          <p:cNvSpPr>
            <a:spLocks noGrp="1"/>
          </p:cNvSpPr>
          <p:nvPr>
            <p:ph type="sldNum" sz="quarter" idx="12"/>
          </p:nvPr>
        </p:nvSpPr>
        <p:spPr/>
        <p:txBody>
          <a:bodyPr/>
          <a:lstStyle/>
          <a:p>
            <a:fld id="{3F4F9CD6-BECD-4C91-9920-E34DCC625B29}" type="slidenum">
              <a:rPr lang="en-NL" smtClean="0"/>
              <a:t>‹#›</a:t>
            </a:fld>
            <a:endParaRPr lang="en-NL"/>
          </a:p>
        </p:txBody>
      </p:sp>
    </p:spTree>
    <p:extLst>
      <p:ext uri="{BB962C8B-B14F-4D97-AF65-F5344CB8AC3E}">
        <p14:creationId xmlns:p14="http://schemas.microsoft.com/office/powerpoint/2010/main" val="36227944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A486DB-F1F2-0EFA-2473-857CA3A385A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NL"/>
          </a:p>
        </p:txBody>
      </p:sp>
      <p:sp>
        <p:nvSpPr>
          <p:cNvPr id="3" name="Content Placeholder 2">
            <a:extLst>
              <a:ext uri="{FF2B5EF4-FFF2-40B4-BE49-F238E27FC236}">
                <a16:creationId xmlns:a16="http://schemas.microsoft.com/office/drawing/2014/main" id="{87DB87F7-8C8E-5819-C4B8-B6F33CC06E3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4" name="Text Placeholder 3">
            <a:extLst>
              <a:ext uri="{FF2B5EF4-FFF2-40B4-BE49-F238E27FC236}">
                <a16:creationId xmlns:a16="http://schemas.microsoft.com/office/drawing/2014/main" id="{92985D61-FB1E-D8A4-3EF2-7F43BC86CF5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F1F5A7C-93F8-9DCF-F676-86325E714EEA}"/>
              </a:ext>
            </a:extLst>
          </p:cNvPr>
          <p:cNvSpPr>
            <a:spLocks noGrp="1"/>
          </p:cNvSpPr>
          <p:nvPr>
            <p:ph type="dt" sz="half" idx="10"/>
          </p:nvPr>
        </p:nvSpPr>
        <p:spPr/>
        <p:txBody>
          <a:bodyPr/>
          <a:lstStyle/>
          <a:p>
            <a:fld id="{0E9DCF16-BBC1-4A0A-A017-354AF62946AF}" type="datetimeFigureOut">
              <a:rPr lang="en-NL" smtClean="0"/>
              <a:t>30/09/2022</a:t>
            </a:fld>
            <a:endParaRPr lang="en-NL"/>
          </a:p>
        </p:txBody>
      </p:sp>
      <p:sp>
        <p:nvSpPr>
          <p:cNvPr id="6" name="Footer Placeholder 5">
            <a:extLst>
              <a:ext uri="{FF2B5EF4-FFF2-40B4-BE49-F238E27FC236}">
                <a16:creationId xmlns:a16="http://schemas.microsoft.com/office/drawing/2014/main" id="{A5442368-B69F-67D4-EDEE-E4C90B03EDCD}"/>
              </a:ext>
            </a:extLst>
          </p:cNvPr>
          <p:cNvSpPr>
            <a:spLocks noGrp="1"/>
          </p:cNvSpPr>
          <p:nvPr>
            <p:ph type="ftr" sz="quarter" idx="11"/>
          </p:nvPr>
        </p:nvSpPr>
        <p:spPr/>
        <p:txBody>
          <a:bodyPr/>
          <a:lstStyle/>
          <a:p>
            <a:endParaRPr lang="en-NL"/>
          </a:p>
        </p:txBody>
      </p:sp>
      <p:sp>
        <p:nvSpPr>
          <p:cNvPr id="7" name="Slide Number Placeholder 6">
            <a:extLst>
              <a:ext uri="{FF2B5EF4-FFF2-40B4-BE49-F238E27FC236}">
                <a16:creationId xmlns:a16="http://schemas.microsoft.com/office/drawing/2014/main" id="{E5008DFD-0931-36C8-17EB-96CC88C21F69}"/>
              </a:ext>
            </a:extLst>
          </p:cNvPr>
          <p:cNvSpPr>
            <a:spLocks noGrp="1"/>
          </p:cNvSpPr>
          <p:nvPr>
            <p:ph type="sldNum" sz="quarter" idx="12"/>
          </p:nvPr>
        </p:nvSpPr>
        <p:spPr/>
        <p:txBody>
          <a:bodyPr/>
          <a:lstStyle/>
          <a:p>
            <a:fld id="{3F4F9CD6-BECD-4C91-9920-E34DCC625B29}" type="slidenum">
              <a:rPr lang="en-NL" smtClean="0"/>
              <a:t>‹#›</a:t>
            </a:fld>
            <a:endParaRPr lang="en-NL"/>
          </a:p>
        </p:txBody>
      </p:sp>
    </p:spTree>
    <p:extLst>
      <p:ext uri="{BB962C8B-B14F-4D97-AF65-F5344CB8AC3E}">
        <p14:creationId xmlns:p14="http://schemas.microsoft.com/office/powerpoint/2010/main" val="20956384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75496A-D060-6926-33BE-BB1E6BB7FAD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NL"/>
          </a:p>
        </p:txBody>
      </p:sp>
      <p:sp>
        <p:nvSpPr>
          <p:cNvPr id="3" name="Picture Placeholder 2">
            <a:extLst>
              <a:ext uri="{FF2B5EF4-FFF2-40B4-BE49-F238E27FC236}">
                <a16:creationId xmlns:a16="http://schemas.microsoft.com/office/drawing/2014/main" id="{B298D5E6-3036-B13D-BD1D-88A1D4A1AF3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NL"/>
          </a:p>
        </p:txBody>
      </p:sp>
      <p:sp>
        <p:nvSpPr>
          <p:cNvPr id="4" name="Text Placeholder 3">
            <a:extLst>
              <a:ext uri="{FF2B5EF4-FFF2-40B4-BE49-F238E27FC236}">
                <a16:creationId xmlns:a16="http://schemas.microsoft.com/office/drawing/2014/main" id="{785A9412-7071-F2B0-6B91-ADF0C53F79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5DF05FD-A047-7CF5-A7BC-D4807CE87248}"/>
              </a:ext>
            </a:extLst>
          </p:cNvPr>
          <p:cNvSpPr>
            <a:spLocks noGrp="1"/>
          </p:cNvSpPr>
          <p:nvPr>
            <p:ph type="dt" sz="half" idx="10"/>
          </p:nvPr>
        </p:nvSpPr>
        <p:spPr/>
        <p:txBody>
          <a:bodyPr/>
          <a:lstStyle/>
          <a:p>
            <a:fld id="{0E9DCF16-BBC1-4A0A-A017-354AF62946AF}" type="datetimeFigureOut">
              <a:rPr lang="en-NL" smtClean="0"/>
              <a:t>30/09/2022</a:t>
            </a:fld>
            <a:endParaRPr lang="en-NL"/>
          </a:p>
        </p:txBody>
      </p:sp>
      <p:sp>
        <p:nvSpPr>
          <p:cNvPr id="6" name="Footer Placeholder 5">
            <a:extLst>
              <a:ext uri="{FF2B5EF4-FFF2-40B4-BE49-F238E27FC236}">
                <a16:creationId xmlns:a16="http://schemas.microsoft.com/office/drawing/2014/main" id="{FFB7FBCA-41B6-67A3-F9EE-AA7823B01F37}"/>
              </a:ext>
            </a:extLst>
          </p:cNvPr>
          <p:cNvSpPr>
            <a:spLocks noGrp="1"/>
          </p:cNvSpPr>
          <p:nvPr>
            <p:ph type="ftr" sz="quarter" idx="11"/>
          </p:nvPr>
        </p:nvSpPr>
        <p:spPr/>
        <p:txBody>
          <a:bodyPr/>
          <a:lstStyle/>
          <a:p>
            <a:endParaRPr lang="en-NL"/>
          </a:p>
        </p:txBody>
      </p:sp>
      <p:sp>
        <p:nvSpPr>
          <p:cNvPr id="7" name="Slide Number Placeholder 6">
            <a:extLst>
              <a:ext uri="{FF2B5EF4-FFF2-40B4-BE49-F238E27FC236}">
                <a16:creationId xmlns:a16="http://schemas.microsoft.com/office/drawing/2014/main" id="{745C29DA-EAB5-ED11-CA6B-5BE30D19992B}"/>
              </a:ext>
            </a:extLst>
          </p:cNvPr>
          <p:cNvSpPr>
            <a:spLocks noGrp="1"/>
          </p:cNvSpPr>
          <p:nvPr>
            <p:ph type="sldNum" sz="quarter" idx="12"/>
          </p:nvPr>
        </p:nvSpPr>
        <p:spPr/>
        <p:txBody>
          <a:bodyPr/>
          <a:lstStyle/>
          <a:p>
            <a:fld id="{3F4F9CD6-BECD-4C91-9920-E34DCC625B29}" type="slidenum">
              <a:rPr lang="en-NL" smtClean="0"/>
              <a:t>‹#›</a:t>
            </a:fld>
            <a:endParaRPr lang="en-NL"/>
          </a:p>
        </p:txBody>
      </p:sp>
    </p:spTree>
    <p:extLst>
      <p:ext uri="{BB962C8B-B14F-4D97-AF65-F5344CB8AC3E}">
        <p14:creationId xmlns:p14="http://schemas.microsoft.com/office/powerpoint/2010/main" val="42923757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859F9E0-1337-B2F1-FDB3-283C8CFF7A7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NL"/>
          </a:p>
        </p:txBody>
      </p:sp>
      <p:sp>
        <p:nvSpPr>
          <p:cNvPr id="3" name="Text Placeholder 2">
            <a:extLst>
              <a:ext uri="{FF2B5EF4-FFF2-40B4-BE49-F238E27FC236}">
                <a16:creationId xmlns:a16="http://schemas.microsoft.com/office/drawing/2014/main" id="{E31F41C9-B868-FE39-9BBA-724B3FD10D3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4" name="Date Placeholder 3">
            <a:extLst>
              <a:ext uri="{FF2B5EF4-FFF2-40B4-BE49-F238E27FC236}">
                <a16:creationId xmlns:a16="http://schemas.microsoft.com/office/drawing/2014/main" id="{A00ED179-A690-0ACC-CCBB-8073123EC8B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E9DCF16-BBC1-4A0A-A017-354AF62946AF}" type="datetimeFigureOut">
              <a:rPr lang="en-NL" smtClean="0"/>
              <a:t>30/09/2022</a:t>
            </a:fld>
            <a:endParaRPr lang="en-NL"/>
          </a:p>
        </p:txBody>
      </p:sp>
      <p:sp>
        <p:nvSpPr>
          <p:cNvPr id="5" name="Footer Placeholder 4">
            <a:extLst>
              <a:ext uri="{FF2B5EF4-FFF2-40B4-BE49-F238E27FC236}">
                <a16:creationId xmlns:a16="http://schemas.microsoft.com/office/drawing/2014/main" id="{383D3E1A-95AD-1578-C389-FFA8CBEB832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NL"/>
          </a:p>
        </p:txBody>
      </p:sp>
      <p:sp>
        <p:nvSpPr>
          <p:cNvPr id="6" name="Slide Number Placeholder 5">
            <a:extLst>
              <a:ext uri="{FF2B5EF4-FFF2-40B4-BE49-F238E27FC236}">
                <a16:creationId xmlns:a16="http://schemas.microsoft.com/office/drawing/2014/main" id="{E0982C5A-C452-93EA-94C1-31F6FD9E594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4F9CD6-BECD-4C91-9920-E34DCC625B29}" type="slidenum">
              <a:rPr lang="en-NL" smtClean="0"/>
              <a:t>‹#›</a:t>
            </a:fld>
            <a:endParaRPr lang="en-NL"/>
          </a:p>
        </p:txBody>
      </p:sp>
    </p:spTree>
    <p:extLst>
      <p:ext uri="{BB962C8B-B14F-4D97-AF65-F5344CB8AC3E}">
        <p14:creationId xmlns:p14="http://schemas.microsoft.com/office/powerpoint/2010/main" val="33118926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7.png"/></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9.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2.png"/><Relationship Id="rId5" Type="http://schemas.openxmlformats.org/officeDocument/2006/relationships/image" Target="../media/image4.png"/><Relationship Id="rId10" Type="http://schemas.openxmlformats.org/officeDocument/2006/relationships/image" Target="../media/image1.png"/><Relationship Id="rId4" Type="http://schemas.openxmlformats.org/officeDocument/2006/relationships/image" Target="../media/image3.png"/><Relationship Id="rId9" Type="http://schemas.openxmlformats.org/officeDocument/2006/relationships/image" Target="../media/image10.png"/></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3.png"/><Relationship Id="rId7"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24.png"/><Relationship Id="rId5" Type="http://schemas.microsoft.com/office/2007/relationships/hdphoto" Target="../media/hdphoto2.wdp"/><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Image" descr="Image">
            <a:extLst>
              <a:ext uri="{FF2B5EF4-FFF2-40B4-BE49-F238E27FC236}">
                <a16:creationId xmlns:a16="http://schemas.microsoft.com/office/drawing/2014/main" id="{262C2ADE-AC1F-8A46-0E3F-7BFF6A75BFAB}"/>
              </a:ext>
            </a:extLst>
          </p:cNvPr>
          <p:cNvPicPr>
            <a:picLocks noChangeAspect="1"/>
          </p:cNvPicPr>
          <p:nvPr/>
        </p:nvPicPr>
        <p:blipFill>
          <a:blip r:embed="rId2"/>
          <a:stretch>
            <a:fillRect/>
          </a:stretch>
        </p:blipFill>
        <p:spPr>
          <a:xfrm>
            <a:off x="7261830" y="4029799"/>
            <a:ext cx="1114979" cy="804582"/>
          </a:xfrm>
          <a:prstGeom prst="rect">
            <a:avLst/>
          </a:prstGeom>
          <a:ln w="12700">
            <a:miter lim="400000"/>
          </a:ln>
        </p:spPr>
      </p:pic>
      <p:pic>
        <p:nvPicPr>
          <p:cNvPr id="4" name="Image" descr="Image">
            <a:extLst>
              <a:ext uri="{FF2B5EF4-FFF2-40B4-BE49-F238E27FC236}">
                <a16:creationId xmlns:a16="http://schemas.microsoft.com/office/drawing/2014/main" id="{3A98D638-57F5-6D3A-B96F-02A0ECCE0CBD}"/>
              </a:ext>
            </a:extLst>
          </p:cNvPr>
          <p:cNvPicPr>
            <a:picLocks noChangeAspect="1"/>
          </p:cNvPicPr>
          <p:nvPr/>
        </p:nvPicPr>
        <p:blipFill>
          <a:blip r:embed="rId3"/>
          <a:stretch>
            <a:fillRect/>
          </a:stretch>
        </p:blipFill>
        <p:spPr>
          <a:xfrm>
            <a:off x="3911089" y="3829363"/>
            <a:ext cx="901305" cy="940269"/>
          </a:xfrm>
          <a:prstGeom prst="rect">
            <a:avLst/>
          </a:prstGeom>
          <a:ln w="12700">
            <a:miter lim="400000"/>
          </a:ln>
        </p:spPr>
      </p:pic>
      <p:sp>
        <p:nvSpPr>
          <p:cNvPr id="23" name="Rectangle: Rounded Corners 22">
            <a:extLst>
              <a:ext uri="{FF2B5EF4-FFF2-40B4-BE49-F238E27FC236}">
                <a16:creationId xmlns:a16="http://schemas.microsoft.com/office/drawing/2014/main" id="{77AB4499-DA58-9527-D601-2A52BFE122E9}"/>
              </a:ext>
            </a:extLst>
          </p:cNvPr>
          <p:cNvSpPr/>
          <p:nvPr/>
        </p:nvSpPr>
        <p:spPr>
          <a:xfrm>
            <a:off x="3977566" y="4604046"/>
            <a:ext cx="768350" cy="3311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t>Storage Unit</a:t>
            </a:r>
            <a:endParaRPr lang="en-NL" sz="900" dirty="0"/>
          </a:p>
        </p:txBody>
      </p:sp>
      <p:sp>
        <p:nvSpPr>
          <p:cNvPr id="31" name="Rectangle 30">
            <a:extLst>
              <a:ext uri="{FF2B5EF4-FFF2-40B4-BE49-F238E27FC236}">
                <a16:creationId xmlns:a16="http://schemas.microsoft.com/office/drawing/2014/main" id="{A5E60D21-97A3-D673-8642-B73CC3F8C925}"/>
              </a:ext>
            </a:extLst>
          </p:cNvPr>
          <p:cNvSpPr/>
          <p:nvPr/>
        </p:nvSpPr>
        <p:spPr>
          <a:xfrm>
            <a:off x="2635250" y="2850750"/>
            <a:ext cx="539750"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dirty="0"/>
          </a:p>
        </p:txBody>
      </p:sp>
      <p:grpSp>
        <p:nvGrpSpPr>
          <p:cNvPr id="53" name="Group 52">
            <a:extLst>
              <a:ext uri="{FF2B5EF4-FFF2-40B4-BE49-F238E27FC236}">
                <a16:creationId xmlns:a16="http://schemas.microsoft.com/office/drawing/2014/main" id="{72D6A9F2-FB83-A406-944A-EE3C58F231C1}"/>
              </a:ext>
            </a:extLst>
          </p:cNvPr>
          <p:cNvGrpSpPr/>
          <p:nvPr/>
        </p:nvGrpSpPr>
        <p:grpSpPr>
          <a:xfrm>
            <a:off x="2740904" y="2366304"/>
            <a:ext cx="5768523" cy="859634"/>
            <a:chOff x="2089294" y="1858520"/>
            <a:chExt cx="5768523" cy="859634"/>
          </a:xfrm>
        </p:grpSpPr>
        <p:grpSp>
          <p:nvGrpSpPr>
            <p:cNvPr id="21" name="Group 20">
              <a:extLst>
                <a:ext uri="{FF2B5EF4-FFF2-40B4-BE49-F238E27FC236}">
                  <a16:creationId xmlns:a16="http://schemas.microsoft.com/office/drawing/2014/main" id="{CD7AAF4E-E83C-D93B-DA35-63A9268A51DC}"/>
                </a:ext>
              </a:extLst>
            </p:cNvPr>
            <p:cNvGrpSpPr/>
            <p:nvPr/>
          </p:nvGrpSpPr>
          <p:grpSpPr>
            <a:xfrm>
              <a:off x="2089294" y="1858520"/>
              <a:ext cx="5768523" cy="859634"/>
              <a:chOff x="2086427" y="1860863"/>
              <a:chExt cx="5768523" cy="859634"/>
            </a:xfrm>
          </p:grpSpPr>
          <p:grpSp>
            <p:nvGrpSpPr>
              <p:cNvPr id="17" name="Group 16">
                <a:extLst>
                  <a:ext uri="{FF2B5EF4-FFF2-40B4-BE49-F238E27FC236}">
                    <a16:creationId xmlns:a16="http://schemas.microsoft.com/office/drawing/2014/main" id="{71F01BCC-AF74-6771-08F3-14EFE423EA3C}"/>
                  </a:ext>
                </a:extLst>
              </p:cNvPr>
              <p:cNvGrpSpPr/>
              <p:nvPr/>
            </p:nvGrpSpPr>
            <p:grpSpPr>
              <a:xfrm>
                <a:off x="2086427" y="1860863"/>
                <a:ext cx="5768523" cy="859634"/>
                <a:chOff x="2473777" y="2621265"/>
                <a:chExt cx="5768523" cy="859634"/>
              </a:xfrm>
            </p:grpSpPr>
            <p:sp>
              <p:nvSpPr>
                <p:cNvPr id="16" name="Rounded Rectangle 1">
                  <a:extLst>
                    <a:ext uri="{FF2B5EF4-FFF2-40B4-BE49-F238E27FC236}">
                      <a16:creationId xmlns:a16="http://schemas.microsoft.com/office/drawing/2014/main" id="{EF297CA5-09DE-33CA-6FA2-A7B363469781}"/>
                    </a:ext>
                  </a:extLst>
                </p:cNvPr>
                <p:cNvSpPr/>
                <p:nvPr/>
              </p:nvSpPr>
              <p:spPr>
                <a:xfrm>
                  <a:off x="2473777" y="2621265"/>
                  <a:ext cx="5768523" cy="859634"/>
                </a:xfrm>
                <a:prstGeom prst="roundRect">
                  <a:avLst>
                    <a:gd name="adj" fmla="val 8772"/>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sz="1100" dirty="0">
                    <a:solidFill>
                      <a:schemeClr val="tx1"/>
                    </a:solidFill>
                  </a:endParaRPr>
                </a:p>
              </p:txBody>
            </p:sp>
            <p:pic>
              <p:nvPicPr>
                <p:cNvPr id="15" name="Picture 14">
                  <a:extLst>
                    <a:ext uri="{FF2B5EF4-FFF2-40B4-BE49-F238E27FC236}">
                      <a16:creationId xmlns:a16="http://schemas.microsoft.com/office/drawing/2014/main" id="{912F2495-B83D-977F-6597-39847560C8AE}"/>
                    </a:ext>
                  </a:extLst>
                </p:cNvPr>
                <p:cNvPicPr>
                  <a:picLocks noChangeAspect="1"/>
                </p:cNvPicPr>
                <p:nvPr/>
              </p:nvPicPr>
              <p:blipFill>
                <a:blip r:embed="rId4"/>
                <a:stretch>
                  <a:fillRect/>
                </a:stretch>
              </p:blipFill>
              <p:spPr>
                <a:xfrm>
                  <a:off x="2605126" y="2655367"/>
                  <a:ext cx="957224" cy="310678"/>
                </a:xfrm>
                <a:prstGeom prst="rect">
                  <a:avLst/>
                </a:prstGeom>
              </p:spPr>
            </p:pic>
          </p:grpSp>
          <p:pic>
            <p:nvPicPr>
              <p:cNvPr id="19" name="Picture 18">
                <a:extLst>
                  <a:ext uri="{FF2B5EF4-FFF2-40B4-BE49-F238E27FC236}">
                    <a16:creationId xmlns:a16="http://schemas.microsoft.com/office/drawing/2014/main" id="{988CB1D1-2DB8-F477-1576-D32C3944FBEC}"/>
                  </a:ext>
                </a:extLst>
              </p:cNvPr>
              <p:cNvPicPr>
                <a:picLocks noChangeAspect="1"/>
              </p:cNvPicPr>
              <p:nvPr/>
            </p:nvPicPr>
            <p:blipFill>
              <a:blip r:embed="rId5"/>
              <a:stretch>
                <a:fillRect/>
              </a:stretch>
            </p:blipFill>
            <p:spPr>
              <a:xfrm>
                <a:off x="2249526" y="2179637"/>
                <a:ext cx="1031983" cy="388586"/>
              </a:xfrm>
              <a:prstGeom prst="rect">
                <a:avLst/>
              </a:prstGeom>
            </p:spPr>
          </p:pic>
          <p:sp>
            <p:nvSpPr>
              <p:cNvPr id="20" name="Rectangle 19">
                <a:extLst>
                  <a:ext uri="{FF2B5EF4-FFF2-40B4-BE49-F238E27FC236}">
                    <a16:creationId xmlns:a16="http://schemas.microsoft.com/office/drawing/2014/main" id="{20D283C1-F508-B443-C708-E3F5C031F979}"/>
                  </a:ext>
                </a:extLst>
              </p:cNvPr>
              <p:cNvSpPr/>
              <p:nvPr/>
            </p:nvSpPr>
            <p:spPr>
              <a:xfrm>
                <a:off x="2635250" y="2366198"/>
                <a:ext cx="539750"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dirty="0"/>
              </a:p>
            </p:txBody>
          </p:sp>
        </p:grpSp>
        <p:sp>
          <p:nvSpPr>
            <p:cNvPr id="22" name="TextBox 21">
              <a:extLst>
                <a:ext uri="{FF2B5EF4-FFF2-40B4-BE49-F238E27FC236}">
                  <a16:creationId xmlns:a16="http://schemas.microsoft.com/office/drawing/2014/main" id="{9DB778CF-20CE-5A92-1BB9-03F00835B02A}"/>
                </a:ext>
              </a:extLst>
            </p:cNvPr>
            <p:cNvSpPr txBox="1"/>
            <p:nvPr/>
          </p:nvSpPr>
          <p:spPr>
            <a:xfrm>
              <a:off x="2559343" y="2313767"/>
              <a:ext cx="787400" cy="230832"/>
            </a:xfrm>
            <a:prstGeom prst="rect">
              <a:avLst/>
            </a:prstGeom>
            <a:noFill/>
          </p:spPr>
          <p:txBody>
            <a:bodyPr wrap="square" rtlCol="0">
              <a:spAutoFit/>
            </a:bodyPr>
            <a:lstStyle/>
            <a:p>
              <a:r>
                <a:rPr lang="en-GB" sz="900" dirty="0">
                  <a:solidFill>
                    <a:schemeClr val="tx1"/>
                  </a:solidFill>
                </a:rPr>
                <a:t>Transfer in</a:t>
              </a:r>
              <a:endParaRPr lang="en-NL" sz="900" dirty="0">
                <a:solidFill>
                  <a:schemeClr val="tx1"/>
                </a:solidFill>
              </a:endParaRPr>
            </a:p>
          </p:txBody>
        </p:sp>
        <p:sp>
          <p:nvSpPr>
            <p:cNvPr id="32" name="TextBox 31">
              <a:extLst>
                <a:ext uri="{FF2B5EF4-FFF2-40B4-BE49-F238E27FC236}">
                  <a16:creationId xmlns:a16="http://schemas.microsoft.com/office/drawing/2014/main" id="{DEC61E4E-2E47-BFF1-0EA6-63E3BDCD9D89}"/>
                </a:ext>
              </a:extLst>
            </p:cNvPr>
            <p:cNvSpPr txBox="1"/>
            <p:nvPr/>
          </p:nvSpPr>
          <p:spPr>
            <a:xfrm>
              <a:off x="6742347" y="2287766"/>
              <a:ext cx="1085114" cy="230832"/>
            </a:xfrm>
            <a:prstGeom prst="rect">
              <a:avLst/>
            </a:prstGeom>
            <a:noFill/>
          </p:spPr>
          <p:txBody>
            <a:bodyPr wrap="square" rtlCol="0">
              <a:spAutoFit/>
            </a:bodyPr>
            <a:lstStyle/>
            <a:p>
              <a:r>
                <a:rPr lang="en-GB" sz="900" dirty="0">
                  <a:solidFill>
                    <a:schemeClr val="tx1"/>
                  </a:solidFill>
                </a:rPr>
                <a:t>3,000.000 MT.V</a:t>
              </a:r>
              <a:endParaRPr lang="en-NL" sz="900" dirty="0">
                <a:solidFill>
                  <a:schemeClr val="tx1"/>
                </a:solidFill>
              </a:endParaRPr>
            </a:p>
          </p:txBody>
        </p:sp>
        <p:sp>
          <p:nvSpPr>
            <p:cNvPr id="33" name="TextBox 32">
              <a:extLst>
                <a:ext uri="{FF2B5EF4-FFF2-40B4-BE49-F238E27FC236}">
                  <a16:creationId xmlns:a16="http://schemas.microsoft.com/office/drawing/2014/main" id="{935DB1C1-6B42-7228-6D88-AEE53F17E1D9}"/>
                </a:ext>
              </a:extLst>
            </p:cNvPr>
            <p:cNvSpPr txBox="1"/>
            <p:nvPr/>
          </p:nvSpPr>
          <p:spPr>
            <a:xfrm>
              <a:off x="3864409" y="2290589"/>
              <a:ext cx="1585246" cy="230832"/>
            </a:xfrm>
            <a:prstGeom prst="rect">
              <a:avLst/>
            </a:prstGeom>
            <a:noFill/>
          </p:spPr>
          <p:txBody>
            <a:bodyPr wrap="square" rtlCol="0">
              <a:spAutoFit/>
            </a:bodyPr>
            <a:lstStyle/>
            <a:p>
              <a:r>
                <a:rPr lang="en-GB" sz="900" dirty="0">
                  <a:solidFill>
                    <a:schemeClr val="tx1"/>
                  </a:solidFill>
                </a:rPr>
                <a:t>Gasoil Undyed Max 1000 ppm</a:t>
              </a:r>
              <a:endParaRPr lang="en-NL" sz="900" dirty="0">
                <a:solidFill>
                  <a:schemeClr val="tx1"/>
                </a:solidFill>
              </a:endParaRPr>
            </a:p>
          </p:txBody>
        </p:sp>
        <p:sp>
          <p:nvSpPr>
            <p:cNvPr id="34" name="TextBox 33">
              <a:extLst>
                <a:ext uri="{FF2B5EF4-FFF2-40B4-BE49-F238E27FC236}">
                  <a16:creationId xmlns:a16="http://schemas.microsoft.com/office/drawing/2014/main" id="{10699AAD-265F-2D84-45BA-8778DEF0C2A4}"/>
                </a:ext>
              </a:extLst>
            </p:cNvPr>
            <p:cNvSpPr txBox="1"/>
            <p:nvPr/>
          </p:nvSpPr>
          <p:spPr>
            <a:xfrm>
              <a:off x="5579864" y="2285423"/>
              <a:ext cx="1585246" cy="230832"/>
            </a:xfrm>
            <a:prstGeom prst="rect">
              <a:avLst/>
            </a:prstGeom>
            <a:noFill/>
          </p:spPr>
          <p:txBody>
            <a:bodyPr wrap="square" rtlCol="0">
              <a:spAutoFit/>
            </a:bodyPr>
            <a:lstStyle/>
            <a:p>
              <a:r>
                <a:rPr lang="en-GB" sz="900" dirty="0">
                  <a:solidFill>
                    <a:schemeClr val="tx1"/>
                  </a:solidFill>
                </a:rPr>
                <a:t>271019 47.90</a:t>
              </a:r>
              <a:endParaRPr lang="en-NL" sz="900" dirty="0">
                <a:solidFill>
                  <a:schemeClr val="tx1"/>
                </a:solidFill>
              </a:endParaRPr>
            </a:p>
          </p:txBody>
        </p:sp>
        <p:pic>
          <p:nvPicPr>
            <p:cNvPr id="36" name="Picture 35">
              <a:extLst>
                <a:ext uri="{FF2B5EF4-FFF2-40B4-BE49-F238E27FC236}">
                  <a16:creationId xmlns:a16="http://schemas.microsoft.com/office/drawing/2014/main" id="{AAA925BA-49BA-7C20-50AE-72470AB3D27B}"/>
                </a:ext>
              </a:extLst>
            </p:cNvPr>
            <p:cNvPicPr>
              <a:picLocks noChangeAspect="1"/>
            </p:cNvPicPr>
            <p:nvPr/>
          </p:nvPicPr>
          <p:blipFill>
            <a:blip r:embed="rId6"/>
            <a:stretch>
              <a:fillRect/>
            </a:stretch>
          </p:blipFill>
          <p:spPr>
            <a:xfrm>
              <a:off x="5634343" y="2117575"/>
              <a:ext cx="575958" cy="165505"/>
            </a:xfrm>
            <a:prstGeom prst="rect">
              <a:avLst/>
            </a:prstGeom>
          </p:spPr>
        </p:pic>
        <p:pic>
          <p:nvPicPr>
            <p:cNvPr id="38" name="Picture 37">
              <a:extLst>
                <a:ext uri="{FF2B5EF4-FFF2-40B4-BE49-F238E27FC236}">
                  <a16:creationId xmlns:a16="http://schemas.microsoft.com/office/drawing/2014/main" id="{4CB452DD-852E-5BC3-DDFD-A59E34D91793}"/>
                </a:ext>
              </a:extLst>
            </p:cNvPr>
            <p:cNvPicPr>
              <a:picLocks noChangeAspect="1"/>
            </p:cNvPicPr>
            <p:nvPr/>
          </p:nvPicPr>
          <p:blipFill>
            <a:blip r:embed="rId7"/>
            <a:stretch>
              <a:fillRect/>
            </a:stretch>
          </p:blipFill>
          <p:spPr>
            <a:xfrm>
              <a:off x="3893194" y="2127572"/>
              <a:ext cx="447156" cy="151456"/>
            </a:xfrm>
            <a:prstGeom prst="rect">
              <a:avLst/>
            </a:prstGeom>
          </p:spPr>
        </p:pic>
        <p:pic>
          <p:nvPicPr>
            <p:cNvPr id="40" name="Picture 39">
              <a:extLst>
                <a:ext uri="{FF2B5EF4-FFF2-40B4-BE49-F238E27FC236}">
                  <a16:creationId xmlns:a16="http://schemas.microsoft.com/office/drawing/2014/main" id="{65555E38-9580-AD73-6E9C-501479125D58}"/>
                </a:ext>
              </a:extLst>
            </p:cNvPr>
            <p:cNvPicPr>
              <a:picLocks noChangeAspect="1"/>
            </p:cNvPicPr>
            <p:nvPr/>
          </p:nvPicPr>
          <p:blipFill>
            <a:blip r:embed="rId8"/>
            <a:stretch>
              <a:fillRect/>
            </a:stretch>
          </p:blipFill>
          <p:spPr>
            <a:xfrm>
              <a:off x="6796826" y="2136397"/>
              <a:ext cx="345777" cy="156680"/>
            </a:xfrm>
            <a:prstGeom prst="rect">
              <a:avLst/>
            </a:prstGeom>
          </p:spPr>
        </p:pic>
      </p:grpSp>
      <p:sp>
        <p:nvSpPr>
          <p:cNvPr id="46" name="TextBox 45">
            <a:extLst>
              <a:ext uri="{FF2B5EF4-FFF2-40B4-BE49-F238E27FC236}">
                <a16:creationId xmlns:a16="http://schemas.microsoft.com/office/drawing/2014/main" id="{67EC3413-6923-3055-3F52-D4AE5A4939D4}"/>
              </a:ext>
            </a:extLst>
          </p:cNvPr>
          <p:cNvSpPr txBox="1"/>
          <p:nvPr/>
        </p:nvSpPr>
        <p:spPr>
          <a:xfrm>
            <a:off x="867928" y="933659"/>
            <a:ext cx="10456144" cy="1223412"/>
          </a:xfrm>
          <a:prstGeom prst="rect">
            <a:avLst/>
          </a:prstGeom>
          <a:noFill/>
        </p:spPr>
        <p:txBody>
          <a:bodyPr wrap="square" rtlCol="0">
            <a:spAutoFit/>
          </a:bodyPr>
          <a:lstStyle/>
          <a:p>
            <a:r>
              <a:rPr lang="en-GB" sz="1050" dirty="0"/>
              <a:t>Nomination is a request of a customer to do something (ultimate goal). This can relate to one or more activities to complete that goal.</a:t>
            </a:r>
          </a:p>
          <a:p>
            <a:endParaRPr lang="en-GB" sz="1050" dirty="0"/>
          </a:p>
          <a:p>
            <a:r>
              <a:rPr lang="en-GB" sz="1050" dirty="0"/>
              <a:t>The Nomination always relates to Product that is located somewhere (i.e. Storage Unit).</a:t>
            </a:r>
          </a:p>
          <a:p>
            <a:endParaRPr lang="en-GB" sz="1050" dirty="0"/>
          </a:p>
          <a:p>
            <a:r>
              <a:rPr lang="en-GB" sz="1050" dirty="0"/>
              <a:t>The activities leading up to completing a nomination can change. E.g. in case a Tank needs to be filled the plan can be that this is achieved by two Tank transfers. However, these plans often change. So instead of the two tank transfers it may change to 1 tank transfer and one discharge. Hence, the Nomination and activities are two separate concepts strictly separated with the possibility to link.</a:t>
            </a:r>
            <a:endParaRPr lang="en-NL" sz="1050" dirty="0"/>
          </a:p>
        </p:txBody>
      </p:sp>
      <p:pic>
        <p:nvPicPr>
          <p:cNvPr id="2" name="Image" descr="Image">
            <a:extLst>
              <a:ext uri="{FF2B5EF4-FFF2-40B4-BE49-F238E27FC236}">
                <a16:creationId xmlns:a16="http://schemas.microsoft.com/office/drawing/2014/main" id="{0BB5FCD1-8A48-E4BA-1842-FAE540F4AB31}"/>
              </a:ext>
            </a:extLst>
          </p:cNvPr>
          <p:cNvPicPr>
            <a:picLocks noChangeAspect="1"/>
          </p:cNvPicPr>
          <p:nvPr/>
        </p:nvPicPr>
        <p:blipFill>
          <a:blip r:embed="rId3"/>
          <a:stretch>
            <a:fillRect/>
          </a:stretch>
        </p:blipFill>
        <p:spPr>
          <a:xfrm>
            <a:off x="1023700" y="3829362"/>
            <a:ext cx="901305" cy="940269"/>
          </a:xfrm>
          <a:prstGeom prst="rect">
            <a:avLst/>
          </a:prstGeom>
          <a:ln w="12700">
            <a:miter lim="400000"/>
          </a:ln>
        </p:spPr>
      </p:pic>
      <p:pic>
        <p:nvPicPr>
          <p:cNvPr id="3" name="Image" descr="Image">
            <a:extLst>
              <a:ext uri="{FF2B5EF4-FFF2-40B4-BE49-F238E27FC236}">
                <a16:creationId xmlns:a16="http://schemas.microsoft.com/office/drawing/2014/main" id="{F01A168C-D5D9-59C0-AD95-93B4B234AF52}"/>
              </a:ext>
            </a:extLst>
          </p:cNvPr>
          <p:cNvPicPr>
            <a:picLocks noChangeAspect="1"/>
          </p:cNvPicPr>
          <p:nvPr/>
        </p:nvPicPr>
        <p:blipFill>
          <a:blip r:embed="rId3"/>
          <a:stretch>
            <a:fillRect/>
          </a:stretch>
        </p:blipFill>
        <p:spPr>
          <a:xfrm>
            <a:off x="1071561" y="5131112"/>
            <a:ext cx="901305" cy="940269"/>
          </a:xfrm>
          <a:prstGeom prst="rect">
            <a:avLst/>
          </a:prstGeom>
          <a:ln w="12700">
            <a:miter lim="400000"/>
          </a:ln>
        </p:spPr>
      </p:pic>
      <p:sp>
        <p:nvSpPr>
          <p:cNvPr id="5" name="Rectangle: Rounded Corners 4">
            <a:extLst>
              <a:ext uri="{FF2B5EF4-FFF2-40B4-BE49-F238E27FC236}">
                <a16:creationId xmlns:a16="http://schemas.microsoft.com/office/drawing/2014/main" id="{E0542334-07A1-7214-C5A9-C50A1AEABA3F}"/>
              </a:ext>
            </a:extLst>
          </p:cNvPr>
          <p:cNvSpPr/>
          <p:nvPr/>
        </p:nvSpPr>
        <p:spPr>
          <a:xfrm>
            <a:off x="1189894" y="4604046"/>
            <a:ext cx="768350" cy="3311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t>Storage Unit</a:t>
            </a:r>
            <a:endParaRPr lang="en-NL" sz="900" dirty="0"/>
          </a:p>
        </p:txBody>
      </p:sp>
      <p:sp>
        <p:nvSpPr>
          <p:cNvPr id="6" name="Rectangle: Rounded Corners 5">
            <a:extLst>
              <a:ext uri="{FF2B5EF4-FFF2-40B4-BE49-F238E27FC236}">
                <a16:creationId xmlns:a16="http://schemas.microsoft.com/office/drawing/2014/main" id="{40A55A46-4805-534B-A8FF-43385C910B4B}"/>
              </a:ext>
            </a:extLst>
          </p:cNvPr>
          <p:cNvSpPr/>
          <p:nvPr/>
        </p:nvSpPr>
        <p:spPr>
          <a:xfrm>
            <a:off x="1174776" y="5872808"/>
            <a:ext cx="768350" cy="3311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t>Storage Unit</a:t>
            </a:r>
            <a:endParaRPr lang="en-NL" sz="900" dirty="0"/>
          </a:p>
        </p:txBody>
      </p:sp>
      <p:cxnSp>
        <p:nvCxnSpPr>
          <p:cNvPr id="8" name="Straight Arrow Connector 7">
            <a:extLst>
              <a:ext uri="{FF2B5EF4-FFF2-40B4-BE49-F238E27FC236}">
                <a16:creationId xmlns:a16="http://schemas.microsoft.com/office/drawing/2014/main" id="{0DAE2ECE-3BB2-4DEA-4CD6-D66201BE193D}"/>
              </a:ext>
            </a:extLst>
          </p:cNvPr>
          <p:cNvCxnSpPr>
            <a:cxnSpLocks/>
            <a:stCxn id="5" idx="3"/>
            <a:endCxn id="23" idx="1"/>
          </p:cNvCxnSpPr>
          <p:nvPr/>
        </p:nvCxnSpPr>
        <p:spPr>
          <a:xfrm>
            <a:off x="1958244" y="4769631"/>
            <a:ext cx="201932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B584AEDE-F27A-1FB7-80EC-43A244F4BFA0}"/>
              </a:ext>
            </a:extLst>
          </p:cNvPr>
          <p:cNvCxnSpPr>
            <a:cxnSpLocks/>
            <a:stCxn id="6" idx="3"/>
          </p:cNvCxnSpPr>
          <p:nvPr/>
        </p:nvCxnSpPr>
        <p:spPr>
          <a:xfrm flipV="1">
            <a:off x="1943126" y="4943779"/>
            <a:ext cx="2034440" cy="109461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27" name="Image" descr="Image">
            <a:extLst>
              <a:ext uri="{FF2B5EF4-FFF2-40B4-BE49-F238E27FC236}">
                <a16:creationId xmlns:a16="http://schemas.microsoft.com/office/drawing/2014/main" id="{2436202C-FC65-7C97-7E51-0DC91545147D}"/>
              </a:ext>
            </a:extLst>
          </p:cNvPr>
          <p:cNvPicPr>
            <a:picLocks noChangeAspect="1"/>
          </p:cNvPicPr>
          <p:nvPr/>
        </p:nvPicPr>
        <p:blipFill>
          <a:blip r:embed="rId3"/>
          <a:stretch>
            <a:fillRect/>
          </a:stretch>
        </p:blipFill>
        <p:spPr>
          <a:xfrm>
            <a:off x="9798221" y="3892863"/>
            <a:ext cx="901305" cy="940269"/>
          </a:xfrm>
          <a:prstGeom prst="rect">
            <a:avLst/>
          </a:prstGeom>
          <a:ln w="12700">
            <a:miter lim="400000"/>
          </a:ln>
        </p:spPr>
      </p:pic>
      <p:sp>
        <p:nvSpPr>
          <p:cNvPr id="28" name="Rectangle: Rounded Corners 27">
            <a:extLst>
              <a:ext uri="{FF2B5EF4-FFF2-40B4-BE49-F238E27FC236}">
                <a16:creationId xmlns:a16="http://schemas.microsoft.com/office/drawing/2014/main" id="{35038C3C-AEBD-FF61-AEC7-B72533E67E4C}"/>
              </a:ext>
            </a:extLst>
          </p:cNvPr>
          <p:cNvSpPr/>
          <p:nvPr/>
        </p:nvSpPr>
        <p:spPr>
          <a:xfrm>
            <a:off x="9864698" y="4667546"/>
            <a:ext cx="768350" cy="3311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t>Storage Unit</a:t>
            </a:r>
            <a:endParaRPr lang="en-NL" sz="900" dirty="0"/>
          </a:p>
        </p:txBody>
      </p:sp>
      <p:pic>
        <p:nvPicPr>
          <p:cNvPr id="30" name="Image" descr="Image">
            <a:extLst>
              <a:ext uri="{FF2B5EF4-FFF2-40B4-BE49-F238E27FC236}">
                <a16:creationId xmlns:a16="http://schemas.microsoft.com/office/drawing/2014/main" id="{392162EF-19A2-E63F-B955-9270EA58808B}"/>
              </a:ext>
            </a:extLst>
          </p:cNvPr>
          <p:cNvPicPr>
            <a:picLocks noChangeAspect="1"/>
          </p:cNvPicPr>
          <p:nvPr/>
        </p:nvPicPr>
        <p:blipFill>
          <a:blip r:embed="rId3"/>
          <a:stretch>
            <a:fillRect/>
          </a:stretch>
        </p:blipFill>
        <p:spPr>
          <a:xfrm>
            <a:off x="6958693" y="5194612"/>
            <a:ext cx="901305" cy="940269"/>
          </a:xfrm>
          <a:prstGeom prst="rect">
            <a:avLst/>
          </a:prstGeom>
          <a:ln w="12700">
            <a:miter lim="400000"/>
          </a:ln>
        </p:spPr>
      </p:pic>
      <p:sp>
        <p:nvSpPr>
          <p:cNvPr id="35" name="Rectangle: Rounded Corners 34">
            <a:extLst>
              <a:ext uri="{FF2B5EF4-FFF2-40B4-BE49-F238E27FC236}">
                <a16:creationId xmlns:a16="http://schemas.microsoft.com/office/drawing/2014/main" id="{0820605E-2E4B-4A68-ECC6-00D005518881}"/>
              </a:ext>
            </a:extLst>
          </p:cNvPr>
          <p:cNvSpPr/>
          <p:nvPr/>
        </p:nvSpPr>
        <p:spPr>
          <a:xfrm>
            <a:off x="7077026" y="4667546"/>
            <a:ext cx="768350" cy="3311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t>Storage Unit</a:t>
            </a:r>
            <a:endParaRPr lang="en-NL" sz="900" dirty="0"/>
          </a:p>
        </p:txBody>
      </p:sp>
      <p:sp>
        <p:nvSpPr>
          <p:cNvPr id="37" name="Rectangle: Rounded Corners 36">
            <a:extLst>
              <a:ext uri="{FF2B5EF4-FFF2-40B4-BE49-F238E27FC236}">
                <a16:creationId xmlns:a16="http://schemas.microsoft.com/office/drawing/2014/main" id="{2F59FD27-F059-41F8-C9A4-435A1717B97E}"/>
              </a:ext>
            </a:extLst>
          </p:cNvPr>
          <p:cNvSpPr/>
          <p:nvPr/>
        </p:nvSpPr>
        <p:spPr>
          <a:xfrm>
            <a:off x="7061908" y="5936308"/>
            <a:ext cx="768350" cy="3311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t>Storage Unit</a:t>
            </a:r>
            <a:endParaRPr lang="en-NL" sz="900" dirty="0"/>
          </a:p>
        </p:txBody>
      </p:sp>
      <p:cxnSp>
        <p:nvCxnSpPr>
          <p:cNvPr id="39" name="Straight Arrow Connector 38">
            <a:extLst>
              <a:ext uri="{FF2B5EF4-FFF2-40B4-BE49-F238E27FC236}">
                <a16:creationId xmlns:a16="http://schemas.microsoft.com/office/drawing/2014/main" id="{7D7D72F0-809E-8587-8F94-5DE86A6D8161}"/>
              </a:ext>
            </a:extLst>
          </p:cNvPr>
          <p:cNvCxnSpPr>
            <a:cxnSpLocks/>
            <a:stCxn id="35" idx="3"/>
            <a:endCxn id="28" idx="1"/>
          </p:cNvCxnSpPr>
          <p:nvPr/>
        </p:nvCxnSpPr>
        <p:spPr>
          <a:xfrm>
            <a:off x="7845376" y="4833131"/>
            <a:ext cx="201932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DEA1299A-10A4-48B9-51CA-E2C2144DA229}"/>
              </a:ext>
            </a:extLst>
          </p:cNvPr>
          <p:cNvCxnSpPr>
            <a:cxnSpLocks/>
            <a:stCxn id="37" idx="3"/>
          </p:cNvCxnSpPr>
          <p:nvPr/>
        </p:nvCxnSpPr>
        <p:spPr>
          <a:xfrm flipV="1">
            <a:off x="7830258" y="5007279"/>
            <a:ext cx="2034440" cy="109461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7" name="Rectangle: Rounded Corners 46">
            <a:extLst>
              <a:ext uri="{FF2B5EF4-FFF2-40B4-BE49-F238E27FC236}">
                <a16:creationId xmlns:a16="http://schemas.microsoft.com/office/drawing/2014/main" id="{00AFF7E2-84C3-E959-885F-192F20F84CAE}"/>
              </a:ext>
            </a:extLst>
          </p:cNvPr>
          <p:cNvSpPr/>
          <p:nvPr/>
        </p:nvSpPr>
        <p:spPr>
          <a:xfrm>
            <a:off x="2469235" y="4604046"/>
            <a:ext cx="768350" cy="331170"/>
          </a:xfrm>
          <a:prstGeom prst="roundRect">
            <a:avLst/>
          </a:prstGeom>
          <a:solidFill>
            <a:schemeClr val="accent6">
              <a:lumMod val="40000"/>
              <a:lumOff val="6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t>Activity - Movement</a:t>
            </a:r>
            <a:endParaRPr lang="en-NL" sz="900" dirty="0"/>
          </a:p>
        </p:txBody>
      </p:sp>
      <p:sp>
        <p:nvSpPr>
          <p:cNvPr id="48" name="Rectangle: Rounded Corners 47">
            <a:extLst>
              <a:ext uri="{FF2B5EF4-FFF2-40B4-BE49-F238E27FC236}">
                <a16:creationId xmlns:a16="http://schemas.microsoft.com/office/drawing/2014/main" id="{3DC4EF91-9F2C-CF88-12FB-CE269CEA8D95}"/>
              </a:ext>
            </a:extLst>
          </p:cNvPr>
          <p:cNvSpPr/>
          <p:nvPr/>
        </p:nvSpPr>
        <p:spPr>
          <a:xfrm>
            <a:off x="2469235" y="5378730"/>
            <a:ext cx="768350" cy="331170"/>
          </a:xfrm>
          <a:prstGeom prst="roundRect">
            <a:avLst/>
          </a:prstGeom>
          <a:solidFill>
            <a:schemeClr val="accent6">
              <a:lumMod val="40000"/>
              <a:lumOff val="6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t>Activity - Movement</a:t>
            </a:r>
            <a:endParaRPr lang="en-NL" sz="900" dirty="0"/>
          </a:p>
        </p:txBody>
      </p:sp>
      <p:sp>
        <p:nvSpPr>
          <p:cNvPr id="49" name="Rectangle: Rounded Corners 48">
            <a:extLst>
              <a:ext uri="{FF2B5EF4-FFF2-40B4-BE49-F238E27FC236}">
                <a16:creationId xmlns:a16="http://schemas.microsoft.com/office/drawing/2014/main" id="{9E157DC4-B16F-B972-9451-1DDD66BD5B2A}"/>
              </a:ext>
            </a:extLst>
          </p:cNvPr>
          <p:cNvSpPr/>
          <p:nvPr/>
        </p:nvSpPr>
        <p:spPr>
          <a:xfrm>
            <a:off x="8509427" y="5378730"/>
            <a:ext cx="768350" cy="331170"/>
          </a:xfrm>
          <a:prstGeom prst="roundRect">
            <a:avLst/>
          </a:prstGeom>
          <a:solidFill>
            <a:schemeClr val="accent6">
              <a:lumMod val="40000"/>
              <a:lumOff val="6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t>Activity - Movement</a:t>
            </a:r>
            <a:endParaRPr lang="en-NL" sz="900" dirty="0"/>
          </a:p>
        </p:txBody>
      </p:sp>
      <p:sp>
        <p:nvSpPr>
          <p:cNvPr id="50" name="Rectangle: Rounded Corners 49">
            <a:extLst>
              <a:ext uri="{FF2B5EF4-FFF2-40B4-BE49-F238E27FC236}">
                <a16:creationId xmlns:a16="http://schemas.microsoft.com/office/drawing/2014/main" id="{94288E34-681A-451A-562B-1C4F24B83ED7}"/>
              </a:ext>
            </a:extLst>
          </p:cNvPr>
          <p:cNvSpPr/>
          <p:nvPr/>
        </p:nvSpPr>
        <p:spPr>
          <a:xfrm>
            <a:off x="8509427" y="4669759"/>
            <a:ext cx="768350" cy="331170"/>
          </a:xfrm>
          <a:prstGeom prst="roundRect">
            <a:avLst/>
          </a:prstGeom>
          <a:solidFill>
            <a:schemeClr val="accent6">
              <a:lumMod val="40000"/>
              <a:lumOff val="6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t>Activity - Movement</a:t>
            </a:r>
            <a:endParaRPr lang="en-NL" sz="900" dirty="0"/>
          </a:p>
        </p:txBody>
      </p:sp>
      <p:sp>
        <p:nvSpPr>
          <p:cNvPr id="51" name="TextBox 50">
            <a:extLst>
              <a:ext uri="{FF2B5EF4-FFF2-40B4-BE49-F238E27FC236}">
                <a16:creationId xmlns:a16="http://schemas.microsoft.com/office/drawing/2014/main" id="{00613C95-73D3-EB60-0687-DFA47D58F4D5}"/>
              </a:ext>
            </a:extLst>
          </p:cNvPr>
          <p:cNvSpPr txBox="1"/>
          <p:nvPr/>
        </p:nvSpPr>
        <p:spPr>
          <a:xfrm>
            <a:off x="2146035" y="3422716"/>
            <a:ext cx="1365515" cy="369332"/>
          </a:xfrm>
          <a:prstGeom prst="rect">
            <a:avLst/>
          </a:prstGeom>
          <a:noFill/>
        </p:spPr>
        <p:txBody>
          <a:bodyPr wrap="square" rtlCol="0">
            <a:spAutoFit/>
          </a:bodyPr>
          <a:lstStyle/>
          <a:p>
            <a:r>
              <a:rPr lang="en-GB" dirty="0"/>
              <a:t>Original plan</a:t>
            </a:r>
            <a:endParaRPr lang="en-NL" dirty="0"/>
          </a:p>
        </p:txBody>
      </p:sp>
      <p:sp>
        <p:nvSpPr>
          <p:cNvPr id="52" name="TextBox 51">
            <a:extLst>
              <a:ext uri="{FF2B5EF4-FFF2-40B4-BE49-F238E27FC236}">
                <a16:creationId xmlns:a16="http://schemas.microsoft.com/office/drawing/2014/main" id="{4597ECD6-2C69-7172-AE95-04CAEDCE8505}"/>
              </a:ext>
            </a:extLst>
          </p:cNvPr>
          <p:cNvSpPr txBox="1"/>
          <p:nvPr/>
        </p:nvSpPr>
        <p:spPr>
          <a:xfrm>
            <a:off x="8164720" y="3422716"/>
            <a:ext cx="1576180" cy="369332"/>
          </a:xfrm>
          <a:prstGeom prst="rect">
            <a:avLst/>
          </a:prstGeom>
          <a:noFill/>
        </p:spPr>
        <p:txBody>
          <a:bodyPr wrap="square" rtlCol="0">
            <a:spAutoFit/>
          </a:bodyPr>
          <a:lstStyle/>
          <a:p>
            <a:r>
              <a:rPr lang="en-GB" dirty="0"/>
              <a:t>Changed plan</a:t>
            </a:r>
            <a:endParaRPr lang="en-NL" dirty="0"/>
          </a:p>
        </p:txBody>
      </p:sp>
      <p:sp>
        <p:nvSpPr>
          <p:cNvPr id="54" name="TextBox 53">
            <a:extLst>
              <a:ext uri="{FF2B5EF4-FFF2-40B4-BE49-F238E27FC236}">
                <a16:creationId xmlns:a16="http://schemas.microsoft.com/office/drawing/2014/main" id="{A7A43969-01D8-86E9-0455-3D51101D1779}"/>
              </a:ext>
            </a:extLst>
          </p:cNvPr>
          <p:cNvSpPr txBox="1"/>
          <p:nvPr/>
        </p:nvSpPr>
        <p:spPr>
          <a:xfrm>
            <a:off x="867928" y="461092"/>
            <a:ext cx="4002522" cy="369332"/>
          </a:xfrm>
          <a:prstGeom prst="rect">
            <a:avLst/>
          </a:prstGeom>
          <a:noFill/>
        </p:spPr>
        <p:txBody>
          <a:bodyPr wrap="square" rtlCol="0">
            <a:spAutoFit/>
          </a:bodyPr>
          <a:lstStyle/>
          <a:p>
            <a:r>
              <a:rPr lang="en-GB" dirty="0"/>
              <a:t>Nomination in relation to activities</a:t>
            </a:r>
            <a:endParaRPr lang="en-NL" dirty="0"/>
          </a:p>
        </p:txBody>
      </p:sp>
    </p:spTree>
    <p:extLst>
      <p:ext uri="{BB962C8B-B14F-4D97-AF65-F5344CB8AC3E}">
        <p14:creationId xmlns:p14="http://schemas.microsoft.com/office/powerpoint/2010/main" val="40271145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A262927-0479-A66F-B5BE-8186A28A997E}"/>
              </a:ext>
            </a:extLst>
          </p:cNvPr>
          <p:cNvSpPr txBox="1"/>
          <p:nvPr/>
        </p:nvSpPr>
        <p:spPr>
          <a:xfrm>
            <a:off x="867928" y="461092"/>
            <a:ext cx="9139672" cy="369332"/>
          </a:xfrm>
          <a:prstGeom prst="rect">
            <a:avLst/>
          </a:prstGeom>
          <a:noFill/>
        </p:spPr>
        <p:txBody>
          <a:bodyPr wrap="square" rtlCol="0">
            <a:spAutoFit/>
          </a:bodyPr>
          <a:lstStyle/>
          <a:p>
            <a:r>
              <a:rPr lang="en-GB" dirty="0"/>
              <a:t>Conclusion Nomination process</a:t>
            </a:r>
            <a:endParaRPr lang="en-NL" dirty="0"/>
          </a:p>
        </p:txBody>
      </p:sp>
      <p:sp>
        <p:nvSpPr>
          <p:cNvPr id="5" name="TextBox 4">
            <a:extLst>
              <a:ext uri="{FF2B5EF4-FFF2-40B4-BE49-F238E27FC236}">
                <a16:creationId xmlns:a16="http://schemas.microsoft.com/office/drawing/2014/main" id="{5A1890FD-AA51-CBE2-DB58-FB161BCA2868}"/>
              </a:ext>
            </a:extLst>
          </p:cNvPr>
          <p:cNvSpPr txBox="1"/>
          <p:nvPr/>
        </p:nvSpPr>
        <p:spPr>
          <a:xfrm>
            <a:off x="899052" y="934667"/>
            <a:ext cx="9902297" cy="2192908"/>
          </a:xfrm>
          <a:prstGeom prst="rect">
            <a:avLst/>
          </a:prstGeom>
          <a:noFill/>
        </p:spPr>
        <p:txBody>
          <a:bodyPr wrap="square" rtlCol="0">
            <a:spAutoFit/>
          </a:bodyPr>
          <a:lstStyle/>
          <a:p>
            <a:pPr marL="228600" indent="-228600">
              <a:buFont typeface="+mj-lt"/>
              <a:buAutoNum type="arabicPeriod"/>
            </a:pPr>
            <a:r>
              <a:rPr lang="en-GB" sz="1050" dirty="0"/>
              <a:t>Nomination reflects the goal a Customer wants to achieve;</a:t>
            </a:r>
          </a:p>
          <a:p>
            <a:pPr marL="228600" indent="-228600">
              <a:buFont typeface="+mj-lt"/>
              <a:buAutoNum type="arabicPeriod"/>
            </a:pPr>
            <a:r>
              <a:rPr lang="en-GB" sz="1050" dirty="0"/>
              <a:t>Nomination process relates to Products that are always stored/contained somewhere (Storage Units). Hence, on the Storage Unit Type Pages there should be an option to create a Nomination;</a:t>
            </a:r>
          </a:p>
          <a:p>
            <a:pPr marL="228600" indent="-228600">
              <a:buFont typeface="+mj-lt"/>
              <a:buAutoNum type="arabicPeriod"/>
            </a:pPr>
            <a:r>
              <a:rPr lang="en-GB" sz="1050" dirty="0"/>
              <a:t>How the goal is achieved is subject to change. An original plan often changes, meaning that the activities that were originally planned to result into the Nomination may change. Therefore, flexibility is required as explained in the examples;</a:t>
            </a:r>
          </a:p>
          <a:p>
            <a:pPr marL="228600" indent="-228600">
              <a:buFont typeface="+mj-lt"/>
              <a:buAutoNum type="arabicPeriod"/>
            </a:pPr>
            <a:r>
              <a:rPr lang="en-GB" sz="1050" dirty="0"/>
              <a:t>When activities are created from the Nomination its automatically takes on certain data from the Nomination;</a:t>
            </a:r>
          </a:p>
          <a:p>
            <a:pPr marL="228600" indent="-228600">
              <a:buFont typeface="+mj-lt"/>
              <a:buAutoNum type="arabicPeriod"/>
            </a:pPr>
            <a:r>
              <a:rPr lang="en-GB" sz="1050" dirty="0"/>
              <a:t>The other way around, User should be able to assign any Activity to one (or more) Nominations (User Task);</a:t>
            </a:r>
          </a:p>
          <a:p>
            <a:pPr marL="228600" indent="-228600">
              <a:buFont typeface="+mj-lt"/>
              <a:buAutoNum type="arabicPeriod"/>
            </a:pPr>
            <a:r>
              <a:rPr lang="en-GB" sz="1050" dirty="0"/>
              <a:t>The Activity shows the References of the Nominations to which it is assigned (hyperlink);</a:t>
            </a:r>
          </a:p>
          <a:p>
            <a:pPr marL="228600" indent="-228600">
              <a:buFont typeface="+mj-lt"/>
              <a:buAutoNum type="arabicPeriod"/>
            </a:pPr>
            <a:r>
              <a:rPr lang="en-GB" sz="1050" dirty="0"/>
              <a:t>There should be a Nomination View that shows the Nomination and all Activities related to the Nomination to reflect how the instructions of the Customer are executed to complete the Nomination. In many cases a Nomination will show just one Activity. E.g. in case of the Clear Ocean Ajax the </a:t>
            </a:r>
            <a:r>
              <a:rPr lang="en-GB" sz="1050" dirty="0" err="1"/>
              <a:t>Somtrans</a:t>
            </a:r>
            <a:r>
              <a:rPr lang="en-GB" sz="1050" dirty="0"/>
              <a:t> 7 is discharging into the Clear Ocean Ajax. The </a:t>
            </a:r>
            <a:r>
              <a:rPr lang="en-GB" sz="1050" dirty="0" err="1"/>
              <a:t>Somtrans</a:t>
            </a:r>
            <a:r>
              <a:rPr lang="en-GB" sz="1050" dirty="0"/>
              <a:t> 7 (Storage unit) was nominated leading to the Discharge/board-board Movement. This same Activity is part of the Nomination for the Clear Ocean Ajax (Load) just like many other Activities. When looking at the Clear Ocean Ajax (load) Nomination View this Discharge from the </a:t>
            </a:r>
            <a:r>
              <a:rPr lang="en-GB" sz="1050" dirty="0" err="1"/>
              <a:t>Somtrans</a:t>
            </a:r>
            <a:r>
              <a:rPr lang="en-GB" sz="1050" dirty="0"/>
              <a:t> 7 will also show;</a:t>
            </a:r>
          </a:p>
          <a:p>
            <a:pPr marL="228600" indent="-228600">
              <a:buFont typeface="+mj-lt"/>
              <a:buAutoNum type="arabicPeriod"/>
            </a:pPr>
            <a:r>
              <a:rPr lang="en-GB" sz="1050" dirty="0"/>
              <a:t>You should be able to delete or alter a Nomination. In case of Delete, all references to Activities should be deleted as well.</a:t>
            </a:r>
            <a:endParaRPr lang="en-NL" sz="1050" dirty="0"/>
          </a:p>
        </p:txBody>
      </p:sp>
    </p:spTree>
    <p:extLst>
      <p:ext uri="{BB962C8B-B14F-4D97-AF65-F5344CB8AC3E}">
        <p14:creationId xmlns:p14="http://schemas.microsoft.com/office/powerpoint/2010/main" val="42565301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A5E60D21-97A3-D673-8642-B73CC3F8C925}"/>
              </a:ext>
            </a:extLst>
          </p:cNvPr>
          <p:cNvSpPr/>
          <p:nvPr/>
        </p:nvSpPr>
        <p:spPr>
          <a:xfrm>
            <a:off x="2635250" y="2850750"/>
            <a:ext cx="539750"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dirty="0"/>
          </a:p>
        </p:txBody>
      </p:sp>
      <p:pic>
        <p:nvPicPr>
          <p:cNvPr id="48" name="Picture 47">
            <a:extLst>
              <a:ext uri="{FF2B5EF4-FFF2-40B4-BE49-F238E27FC236}">
                <a16:creationId xmlns:a16="http://schemas.microsoft.com/office/drawing/2014/main" id="{642FEE9E-397F-3217-FC7A-384320E5A479}"/>
              </a:ext>
            </a:extLst>
          </p:cNvPr>
          <p:cNvPicPr>
            <a:picLocks noChangeAspect="1"/>
          </p:cNvPicPr>
          <p:nvPr/>
        </p:nvPicPr>
        <p:blipFill>
          <a:blip r:embed="rId2"/>
          <a:stretch>
            <a:fillRect/>
          </a:stretch>
        </p:blipFill>
        <p:spPr>
          <a:xfrm>
            <a:off x="0" y="3137838"/>
            <a:ext cx="7165110" cy="1951349"/>
          </a:xfrm>
          <a:prstGeom prst="rect">
            <a:avLst/>
          </a:prstGeom>
        </p:spPr>
      </p:pic>
      <p:sp>
        <p:nvSpPr>
          <p:cNvPr id="49" name="TextBox 48">
            <a:extLst>
              <a:ext uri="{FF2B5EF4-FFF2-40B4-BE49-F238E27FC236}">
                <a16:creationId xmlns:a16="http://schemas.microsoft.com/office/drawing/2014/main" id="{1E858F25-E208-EB84-21AF-BF7067CBDC6E}"/>
              </a:ext>
            </a:extLst>
          </p:cNvPr>
          <p:cNvSpPr txBox="1"/>
          <p:nvPr/>
        </p:nvSpPr>
        <p:spPr>
          <a:xfrm>
            <a:off x="867928" y="461092"/>
            <a:ext cx="9139672" cy="369332"/>
          </a:xfrm>
          <a:prstGeom prst="rect">
            <a:avLst/>
          </a:prstGeom>
          <a:noFill/>
        </p:spPr>
        <p:txBody>
          <a:bodyPr wrap="square" rtlCol="0">
            <a:spAutoFit/>
          </a:bodyPr>
          <a:lstStyle/>
          <a:p>
            <a:r>
              <a:rPr lang="en-GB" dirty="0"/>
              <a:t>How could the system know the relation between an activity and a Nomination? </a:t>
            </a:r>
            <a:endParaRPr lang="en-NL" dirty="0"/>
          </a:p>
        </p:txBody>
      </p:sp>
      <p:sp>
        <p:nvSpPr>
          <p:cNvPr id="50" name="TextBox 49">
            <a:extLst>
              <a:ext uri="{FF2B5EF4-FFF2-40B4-BE49-F238E27FC236}">
                <a16:creationId xmlns:a16="http://schemas.microsoft.com/office/drawing/2014/main" id="{17E46890-C88D-AB00-0B12-1D09F1DF52D1}"/>
              </a:ext>
            </a:extLst>
          </p:cNvPr>
          <p:cNvSpPr txBox="1"/>
          <p:nvPr/>
        </p:nvSpPr>
        <p:spPr>
          <a:xfrm>
            <a:off x="867928" y="938295"/>
            <a:ext cx="6987022" cy="1869743"/>
          </a:xfrm>
          <a:prstGeom prst="rect">
            <a:avLst/>
          </a:prstGeom>
          <a:noFill/>
        </p:spPr>
        <p:txBody>
          <a:bodyPr wrap="square" rtlCol="0">
            <a:spAutoFit/>
          </a:bodyPr>
          <a:lstStyle/>
          <a:p>
            <a:r>
              <a:rPr lang="en-GB" sz="1050" dirty="0"/>
              <a:t>The development philosophy is that initially things are specified by the User. At a later stage these User Tasks may be eligible for automation. This means that the User initially needs to indicate in the Activity to which Nomination the Activity belongs. Enabling the User to select a Nomination, means a Nomination should exist or should be created first. In the example there is a Nomination related to Tank C0001 (Storage Unit). In line with the existing philosophy, an Activity could be created from the Nomination whereby the Activity automatically gets the Nomination reference, or existing Activities can be assigned to the respective Nomination.</a:t>
            </a:r>
          </a:p>
          <a:p>
            <a:endParaRPr lang="en-GB" sz="1050" dirty="0"/>
          </a:p>
          <a:p>
            <a:r>
              <a:rPr lang="en-GB" sz="1050" dirty="0"/>
              <a:t>For example, the changed plan includes a Movement (Discharge) that was already created. It should be possible for the User to assign this activity to the Nomination.</a:t>
            </a:r>
          </a:p>
          <a:p>
            <a:endParaRPr lang="en-GB" sz="1050" dirty="0"/>
          </a:p>
          <a:p>
            <a:r>
              <a:rPr lang="en-GB" sz="1050" dirty="0"/>
              <a:t>Ultimately this mechanism allows for displaying the Nomination and showing all the Activities. </a:t>
            </a:r>
            <a:endParaRPr lang="en-NL" sz="1050" dirty="0"/>
          </a:p>
        </p:txBody>
      </p:sp>
      <p:pic>
        <p:nvPicPr>
          <p:cNvPr id="51" name="Image" descr="Image">
            <a:extLst>
              <a:ext uri="{FF2B5EF4-FFF2-40B4-BE49-F238E27FC236}">
                <a16:creationId xmlns:a16="http://schemas.microsoft.com/office/drawing/2014/main" id="{0951149C-9FF6-C647-740A-195EB45F4C67}"/>
              </a:ext>
            </a:extLst>
          </p:cNvPr>
          <p:cNvPicPr>
            <a:picLocks noChangeAspect="1"/>
          </p:cNvPicPr>
          <p:nvPr/>
        </p:nvPicPr>
        <p:blipFill>
          <a:blip r:embed="rId3"/>
          <a:stretch>
            <a:fillRect/>
          </a:stretch>
        </p:blipFill>
        <p:spPr>
          <a:xfrm>
            <a:off x="11003086" y="1910482"/>
            <a:ext cx="901305" cy="940269"/>
          </a:xfrm>
          <a:prstGeom prst="rect">
            <a:avLst/>
          </a:prstGeom>
          <a:ln w="12700">
            <a:miter lim="400000"/>
          </a:ln>
        </p:spPr>
      </p:pic>
      <p:sp>
        <p:nvSpPr>
          <p:cNvPr id="52" name="Rectangle: Rounded Corners 51">
            <a:extLst>
              <a:ext uri="{FF2B5EF4-FFF2-40B4-BE49-F238E27FC236}">
                <a16:creationId xmlns:a16="http://schemas.microsoft.com/office/drawing/2014/main" id="{6460F4A2-AFDE-6ED9-5694-E5D8C71BD323}"/>
              </a:ext>
            </a:extLst>
          </p:cNvPr>
          <p:cNvSpPr/>
          <p:nvPr/>
        </p:nvSpPr>
        <p:spPr>
          <a:xfrm>
            <a:off x="11069563" y="2685165"/>
            <a:ext cx="768350" cy="3311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t>Storage Unit</a:t>
            </a:r>
            <a:endParaRPr lang="en-NL" sz="900" dirty="0"/>
          </a:p>
        </p:txBody>
      </p:sp>
      <p:pic>
        <p:nvPicPr>
          <p:cNvPr id="53" name="Image" descr="Image">
            <a:extLst>
              <a:ext uri="{FF2B5EF4-FFF2-40B4-BE49-F238E27FC236}">
                <a16:creationId xmlns:a16="http://schemas.microsoft.com/office/drawing/2014/main" id="{A7CA4F49-DD5C-3535-45B7-3913C8DCA134}"/>
              </a:ext>
            </a:extLst>
          </p:cNvPr>
          <p:cNvPicPr>
            <a:picLocks noChangeAspect="1"/>
          </p:cNvPicPr>
          <p:nvPr/>
        </p:nvPicPr>
        <p:blipFill>
          <a:blip r:embed="rId3"/>
          <a:stretch>
            <a:fillRect/>
          </a:stretch>
        </p:blipFill>
        <p:spPr>
          <a:xfrm>
            <a:off x="8115697" y="1910481"/>
            <a:ext cx="901305" cy="940269"/>
          </a:xfrm>
          <a:prstGeom prst="rect">
            <a:avLst/>
          </a:prstGeom>
          <a:ln w="12700">
            <a:miter lim="400000"/>
          </a:ln>
        </p:spPr>
      </p:pic>
      <p:pic>
        <p:nvPicPr>
          <p:cNvPr id="54" name="Image" descr="Image">
            <a:extLst>
              <a:ext uri="{FF2B5EF4-FFF2-40B4-BE49-F238E27FC236}">
                <a16:creationId xmlns:a16="http://schemas.microsoft.com/office/drawing/2014/main" id="{C2325646-3B16-B0C0-E36E-850C1B650369}"/>
              </a:ext>
            </a:extLst>
          </p:cNvPr>
          <p:cNvPicPr>
            <a:picLocks noChangeAspect="1"/>
          </p:cNvPicPr>
          <p:nvPr/>
        </p:nvPicPr>
        <p:blipFill>
          <a:blip r:embed="rId3"/>
          <a:stretch>
            <a:fillRect/>
          </a:stretch>
        </p:blipFill>
        <p:spPr>
          <a:xfrm>
            <a:off x="8163558" y="3212231"/>
            <a:ext cx="901305" cy="940269"/>
          </a:xfrm>
          <a:prstGeom prst="rect">
            <a:avLst/>
          </a:prstGeom>
          <a:ln w="12700">
            <a:miter lim="400000"/>
          </a:ln>
        </p:spPr>
      </p:pic>
      <p:sp>
        <p:nvSpPr>
          <p:cNvPr id="55" name="Rectangle: Rounded Corners 54">
            <a:extLst>
              <a:ext uri="{FF2B5EF4-FFF2-40B4-BE49-F238E27FC236}">
                <a16:creationId xmlns:a16="http://schemas.microsoft.com/office/drawing/2014/main" id="{6B2F46CA-3C9D-B8EC-5CDD-1FD5844D0360}"/>
              </a:ext>
            </a:extLst>
          </p:cNvPr>
          <p:cNvSpPr/>
          <p:nvPr/>
        </p:nvSpPr>
        <p:spPr>
          <a:xfrm>
            <a:off x="8281891" y="2685165"/>
            <a:ext cx="768350" cy="3311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t>Storage Unit</a:t>
            </a:r>
            <a:endParaRPr lang="en-NL" sz="900" dirty="0"/>
          </a:p>
        </p:txBody>
      </p:sp>
      <p:sp>
        <p:nvSpPr>
          <p:cNvPr id="56" name="Rectangle: Rounded Corners 55">
            <a:extLst>
              <a:ext uri="{FF2B5EF4-FFF2-40B4-BE49-F238E27FC236}">
                <a16:creationId xmlns:a16="http://schemas.microsoft.com/office/drawing/2014/main" id="{21ACF2E0-0F47-C31F-1DC8-B5BF840A6422}"/>
              </a:ext>
            </a:extLst>
          </p:cNvPr>
          <p:cNvSpPr/>
          <p:nvPr/>
        </p:nvSpPr>
        <p:spPr>
          <a:xfrm>
            <a:off x="8266773" y="3953927"/>
            <a:ext cx="768350" cy="3311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t>Storage Unit</a:t>
            </a:r>
            <a:endParaRPr lang="en-NL" sz="900" dirty="0"/>
          </a:p>
        </p:txBody>
      </p:sp>
      <p:cxnSp>
        <p:nvCxnSpPr>
          <p:cNvPr id="57" name="Straight Arrow Connector 56">
            <a:extLst>
              <a:ext uri="{FF2B5EF4-FFF2-40B4-BE49-F238E27FC236}">
                <a16:creationId xmlns:a16="http://schemas.microsoft.com/office/drawing/2014/main" id="{7C61D93C-6FFF-3FDA-F408-F9BAA5B5B08A}"/>
              </a:ext>
            </a:extLst>
          </p:cNvPr>
          <p:cNvCxnSpPr>
            <a:cxnSpLocks/>
            <a:stCxn id="55" idx="3"/>
            <a:endCxn id="52" idx="1"/>
          </p:cNvCxnSpPr>
          <p:nvPr/>
        </p:nvCxnSpPr>
        <p:spPr>
          <a:xfrm>
            <a:off x="9050241" y="2850750"/>
            <a:ext cx="201932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064CB525-CFF1-72AE-1E57-E76DDC1839E5}"/>
              </a:ext>
            </a:extLst>
          </p:cNvPr>
          <p:cNvCxnSpPr>
            <a:cxnSpLocks/>
            <a:stCxn id="56" idx="3"/>
          </p:cNvCxnSpPr>
          <p:nvPr/>
        </p:nvCxnSpPr>
        <p:spPr>
          <a:xfrm flipV="1">
            <a:off x="9035123" y="3024898"/>
            <a:ext cx="2034440" cy="109461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9" name="Rectangle: Rounded Corners 58">
            <a:extLst>
              <a:ext uri="{FF2B5EF4-FFF2-40B4-BE49-F238E27FC236}">
                <a16:creationId xmlns:a16="http://schemas.microsoft.com/office/drawing/2014/main" id="{944F40BC-1391-2582-1BEC-0BDA45586DA1}"/>
              </a:ext>
            </a:extLst>
          </p:cNvPr>
          <p:cNvSpPr/>
          <p:nvPr/>
        </p:nvSpPr>
        <p:spPr>
          <a:xfrm>
            <a:off x="9561232" y="2685165"/>
            <a:ext cx="768350" cy="331170"/>
          </a:xfrm>
          <a:prstGeom prst="roundRect">
            <a:avLst/>
          </a:prstGeom>
          <a:solidFill>
            <a:schemeClr val="accent6">
              <a:lumMod val="40000"/>
              <a:lumOff val="6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t>Activity - Movement</a:t>
            </a:r>
            <a:endParaRPr lang="en-NL" sz="900" dirty="0"/>
          </a:p>
        </p:txBody>
      </p:sp>
      <p:sp>
        <p:nvSpPr>
          <p:cNvPr id="60" name="Rectangle: Rounded Corners 59">
            <a:extLst>
              <a:ext uri="{FF2B5EF4-FFF2-40B4-BE49-F238E27FC236}">
                <a16:creationId xmlns:a16="http://schemas.microsoft.com/office/drawing/2014/main" id="{B0C84676-36EF-1216-B35E-D88555E563B5}"/>
              </a:ext>
            </a:extLst>
          </p:cNvPr>
          <p:cNvSpPr/>
          <p:nvPr/>
        </p:nvSpPr>
        <p:spPr>
          <a:xfrm>
            <a:off x="9561232" y="3459849"/>
            <a:ext cx="768350" cy="331170"/>
          </a:xfrm>
          <a:prstGeom prst="roundRect">
            <a:avLst/>
          </a:prstGeom>
          <a:solidFill>
            <a:schemeClr val="accent6">
              <a:lumMod val="40000"/>
              <a:lumOff val="6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t>Activity - Movement</a:t>
            </a:r>
            <a:endParaRPr lang="en-NL" sz="900" dirty="0"/>
          </a:p>
        </p:txBody>
      </p:sp>
      <p:sp>
        <p:nvSpPr>
          <p:cNvPr id="61" name="TextBox 60">
            <a:extLst>
              <a:ext uri="{FF2B5EF4-FFF2-40B4-BE49-F238E27FC236}">
                <a16:creationId xmlns:a16="http://schemas.microsoft.com/office/drawing/2014/main" id="{BAE3A928-EEA9-AB65-DCCC-4F2C2C90A134}"/>
              </a:ext>
            </a:extLst>
          </p:cNvPr>
          <p:cNvSpPr txBox="1"/>
          <p:nvPr/>
        </p:nvSpPr>
        <p:spPr>
          <a:xfrm>
            <a:off x="9238032" y="1503835"/>
            <a:ext cx="1365515" cy="369332"/>
          </a:xfrm>
          <a:prstGeom prst="rect">
            <a:avLst/>
          </a:prstGeom>
          <a:noFill/>
        </p:spPr>
        <p:txBody>
          <a:bodyPr wrap="square" rtlCol="0">
            <a:spAutoFit/>
          </a:bodyPr>
          <a:lstStyle/>
          <a:p>
            <a:r>
              <a:rPr lang="en-GB" dirty="0"/>
              <a:t>Original plan</a:t>
            </a:r>
            <a:endParaRPr lang="en-NL" dirty="0"/>
          </a:p>
        </p:txBody>
      </p:sp>
      <p:sp>
        <p:nvSpPr>
          <p:cNvPr id="62" name="Rectangle 61">
            <a:extLst>
              <a:ext uri="{FF2B5EF4-FFF2-40B4-BE49-F238E27FC236}">
                <a16:creationId xmlns:a16="http://schemas.microsoft.com/office/drawing/2014/main" id="{E02C0DED-B045-6343-7052-E8EB8CF2E04F}"/>
              </a:ext>
            </a:extLst>
          </p:cNvPr>
          <p:cNvSpPr/>
          <p:nvPr/>
        </p:nvSpPr>
        <p:spPr>
          <a:xfrm>
            <a:off x="1407678" y="4197350"/>
            <a:ext cx="497322" cy="222250"/>
          </a:xfrm>
          <a:prstGeom prst="rect">
            <a:avLst/>
          </a:prstGeom>
          <a:solidFill>
            <a:srgbClr val="F7F9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63" name="TextBox 62">
            <a:extLst>
              <a:ext uri="{FF2B5EF4-FFF2-40B4-BE49-F238E27FC236}">
                <a16:creationId xmlns:a16="http://schemas.microsoft.com/office/drawing/2014/main" id="{00A8414A-D0B8-64C4-9522-1AD5B97DCD7F}"/>
              </a:ext>
            </a:extLst>
          </p:cNvPr>
          <p:cNvSpPr txBox="1"/>
          <p:nvPr/>
        </p:nvSpPr>
        <p:spPr>
          <a:xfrm>
            <a:off x="1309769" y="4223836"/>
            <a:ext cx="362600" cy="176972"/>
          </a:xfrm>
          <a:prstGeom prst="rect">
            <a:avLst/>
          </a:prstGeom>
          <a:noFill/>
        </p:spPr>
        <p:txBody>
          <a:bodyPr wrap="none" rtlCol="0">
            <a:spAutoFit/>
          </a:bodyPr>
          <a:lstStyle/>
          <a:p>
            <a:r>
              <a:rPr lang="en-GB" sz="550" dirty="0">
                <a:solidFill>
                  <a:schemeClr val="tx1">
                    <a:lumMod val="65000"/>
                    <a:lumOff val="35000"/>
                  </a:schemeClr>
                </a:solidFill>
              </a:rPr>
              <a:t>C0005</a:t>
            </a:r>
            <a:endParaRPr lang="en-NL" sz="550" dirty="0">
              <a:solidFill>
                <a:schemeClr val="tx1">
                  <a:lumMod val="65000"/>
                  <a:lumOff val="35000"/>
                </a:schemeClr>
              </a:solidFill>
            </a:endParaRPr>
          </a:p>
        </p:txBody>
      </p:sp>
      <p:sp>
        <p:nvSpPr>
          <p:cNvPr id="64" name="Rectangle 63">
            <a:extLst>
              <a:ext uri="{FF2B5EF4-FFF2-40B4-BE49-F238E27FC236}">
                <a16:creationId xmlns:a16="http://schemas.microsoft.com/office/drawing/2014/main" id="{886E52B1-631A-7D1E-D9EA-B47BB5484F10}"/>
              </a:ext>
            </a:extLst>
          </p:cNvPr>
          <p:cNvSpPr/>
          <p:nvPr/>
        </p:nvSpPr>
        <p:spPr>
          <a:xfrm>
            <a:off x="6246378" y="4197350"/>
            <a:ext cx="497322" cy="222250"/>
          </a:xfrm>
          <a:prstGeom prst="rect">
            <a:avLst/>
          </a:prstGeom>
          <a:solidFill>
            <a:srgbClr val="F7F9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65" name="Rectangle 64">
            <a:extLst>
              <a:ext uri="{FF2B5EF4-FFF2-40B4-BE49-F238E27FC236}">
                <a16:creationId xmlns:a16="http://schemas.microsoft.com/office/drawing/2014/main" id="{704877E7-8843-772D-9475-7E1C06EEF7C1}"/>
              </a:ext>
            </a:extLst>
          </p:cNvPr>
          <p:cNvSpPr/>
          <p:nvPr/>
        </p:nvSpPr>
        <p:spPr>
          <a:xfrm>
            <a:off x="6246378" y="4800600"/>
            <a:ext cx="497322" cy="222250"/>
          </a:xfrm>
          <a:prstGeom prst="rect">
            <a:avLst/>
          </a:prstGeom>
          <a:solidFill>
            <a:srgbClr val="F7F9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66" name="Rectangle 65">
            <a:extLst>
              <a:ext uri="{FF2B5EF4-FFF2-40B4-BE49-F238E27FC236}">
                <a16:creationId xmlns:a16="http://schemas.microsoft.com/office/drawing/2014/main" id="{EFC7DE50-3EE9-0BA7-45E7-BEB730B6649D}"/>
              </a:ext>
            </a:extLst>
          </p:cNvPr>
          <p:cNvSpPr/>
          <p:nvPr/>
        </p:nvSpPr>
        <p:spPr>
          <a:xfrm>
            <a:off x="6246378" y="4489112"/>
            <a:ext cx="497322" cy="222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67" name="TextBox 66">
            <a:extLst>
              <a:ext uri="{FF2B5EF4-FFF2-40B4-BE49-F238E27FC236}">
                <a16:creationId xmlns:a16="http://schemas.microsoft.com/office/drawing/2014/main" id="{C2396192-9463-3F79-D24B-A234B04CF325}"/>
              </a:ext>
            </a:extLst>
          </p:cNvPr>
          <p:cNvSpPr txBox="1"/>
          <p:nvPr/>
        </p:nvSpPr>
        <p:spPr>
          <a:xfrm>
            <a:off x="6268641" y="4219989"/>
            <a:ext cx="457176" cy="176972"/>
          </a:xfrm>
          <a:prstGeom prst="rect">
            <a:avLst/>
          </a:prstGeom>
          <a:noFill/>
        </p:spPr>
        <p:txBody>
          <a:bodyPr wrap="none" rtlCol="0">
            <a:spAutoFit/>
          </a:bodyPr>
          <a:lstStyle/>
          <a:p>
            <a:r>
              <a:rPr lang="en-GB" sz="550" dirty="0">
                <a:solidFill>
                  <a:schemeClr val="tx1">
                    <a:lumMod val="65000"/>
                    <a:lumOff val="35000"/>
                  </a:schemeClr>
                </a:solidFill>
              </a:rPr>
              <a:t>PLANNED</a:t>
            </a:r>
            <a:endParaRPr lang="en-NL" sz="550" dirty="0">
              <a:solidFill>
                <a:schemeClr val="tx1">
                  <a:lumMod val="65000"/>
                  <a:lumOff val="35000"/>
                </a:schemeClr>
              </a:solidFill>
            </a:endParaRPr>
          </a:p>
        </p:txBody>
      </p:sp>
      <p:sp>
        <p:nvSpPr>
          <p:cNvPr id="68" name="TextBox 67">
            <a:extLst>
              <a:ext uri="{FF2B5EF4-FFF2-40B4-BE49-F238E27FC236}">
                <a16:creationId xmlns:a16="http://schemas.microsoft.com/office/drawing/2014/main" id="{8D682231-DBD5-4786-D05C-1D5FB5E25E88}"/>
              </a:ext>
            </a:extLst>
          </p:cNvPr>
          <p:cNvSpPr txBox="1"/>
          <p:nvPr/>
        </p:nvSpPr>
        <p:spPr>
          <a:xfrm>
            <a:off x="6268641" y="4511751"/>
            <a:ext cx="457176" cy="176972"/>
          </a:xfrm>
          <a:prstGeom prst="rect">
            <a:avLst/>
          </a:prstGeom>
          <a:noFill/>
        </p:spPr>
        <p:txBody>
          <a:bodyPr wrap="none" rtlCol="0">
            <a:spAutoFit/>
          </a:bodyPr>
          <a:lstStyle/>
          <a:p>
            <a:r>
              <a:rPr lang="en-GB" sz="550" dirty="0">
                <a:solidFill>
                  <a:schemeClr val="tx1">
                    <a:lumMod val="65000"/>
                    <a:lumOff val="35000"/>
                  </a:schemeClr>
                </a:solidFill>
              </a:rPr>
              <a:t>PLANNED</a:t>
            </a:r>
            <a:endParaRPr lang="en-NL" sz="550" dirty="0">
              <a:solidFill>
                <a:schemeClr val="tx1">
                  <a:lumMod val="65000"/>
                  <a:lumOff val="35000"/>
                </a:schemeClr>
              </a:solidFill>
            </a:endParaRPr>
          </a:p>
        </p:txBody>
      </p:sp>
      <p:sp>
        <p:nvSpPr>
          <p:cNvPr id="69" name="TextBox 68">
            <a:extLst>
              <a:ext uri="{FF2B5EF4-FFF2-40B4-BE49-F238E27FC236}">
                <a16:creationId xmlns:a16="http://schemas.microsoft.com/office/drawing/2014/main" id="{FAFF1A97-CCCE-FE1D-D544-EBE29E71AF84}"/>
              </a:ext>
            </a:extLst>
          </p:cNvPr>
          <p:cNvSpPr txBox="1"/>
          <p:nvPr/>
        </p:nvSpPr>
        <p:spPr>
          <a:xfrm>
            <a:off x="6270687" y="4814472"/>
            <a:ext cx="457176" cy="176972"/>
          </a:xfrm>
          <a:prstGeom prst="rect">
            <a:avLst/>
          </a:prstGeom>
          <a:noFill/>
        </p:spPr>
        <p:txBody>
          <a:bodyPr wrap="none" rtlCol="0">
            <a:spAutoFit/>
          </a:bodyPr>
          <a:lstStyle/>
          <a:p>
            <a:r>
              <a:rPr lang="en-GB" sz="550" dirty="0">
                <a:solidFill>
                  <a:schemeClr val="tx1">
                    <a:lumMod val="65000"/>
                    <a:lumOff val="35000"/>
                  </a:schemeClr>
                </a:solidFill>
              </a:rPr>
              <a:t>PLANNED</a:t>
            </a:r>
            <a:endParaRPr lang="en-NL" sz="550" dirty="0">
              <a:solidFill>
                <a:schemeClr val="tx1">
                  <a:lumMod val="65000"/>
                  <a:lumOff val="35000"/>
                </a:schemeClr>
              </a:solidFill>
            </a:endParaRPr>
          </a:p>
        </p:txBody>
      </p:sp>
      <p:pic>
        <p:nvPicPr>
          <p:cNvPr id="95" name="Picture 94">
            <a:extLst>
              <a:ext uri="{FF2B5EF4-FFF2-40B4-BE49-F238E27FC236}">
                <a16:creationId xmlns:a16="http://schemas.microsoft.com/office/drawing/2014/main" id="{20718A57-4719-3FD7-A43C-AA9DC48139C4}"/>
              </a:ext>
            </a:extLst>
          </p:cNvPr>
          <p:cNvPicPr>
            <a:picLocks noChangeAspect="1"/>
          </p:cNvPicPr>
          <p:nvPr/>
        </p:nvPicPr>
        <p:blipFill>
          <a:blip r:embed="rId4"/>
          <a:stretch>
            <a:fillRect/>
          </a:stretch>
        </p:blipFill>
        <p:spPr>
          <a:xfrm>
            <a:off x="5192611" y="3107866"/>
            <a:ext cx="2503725" cy="2020321"/>
          </a:xfrm>
          <a:prstGeom prst="rect">
            <a:avLst/>
          </a:prstGeom>
        </p:spPr>
      </p:pic>
      <p:grpSp>
        <p:nvGrpSpPr>
          <p:cNvPr id="76" name="Group 75">
            <a:extLst>
              <a:ext uri="{FF2B5EF4-FFF2-40B4-BE49-F238E27FC236}">
                <a16:creationId xmlns:a16="http://schemas.microsoft.com/office/drawing/2014/main" id="{7CCACACA-E938-D3DD-CE35-D028B041873E}"/>
              </a:ext>
            </a:extLst>
          </p:cNvPr>
          <p:cNvGrpSpPr/>
          <p:nvPr/>
        </p:nvGrpSpPr>
        <p:grpSpPr>
          <a:xfrm>
            <a:off x="5611104" y="5223875"/>
            <a:ext cx="5768523" cy="859634"/>
            <a:chOff x="2089294" y="1858520"/>
            <a:chExt cx="5768523" cy="859634"/>
          </a:xfrm>
        </p:grpSpPr>
        <p:grpSp>
          <p:nvGrpSpPr>
            <p:cNvPr id="77" name="Group 76">
              <a:extLst>
                <a:ext uri="{FF2B5EF4-FFF2-40B4-BE49-F238E27FC236}">
                  <a16:creationId xmlns:a16="http://schemas.microsoft.com/office/drawing/2014/main" id="{2F56A391-55A9-3C9D-ABF2-2AFBF1D51074}"/>
                </a:ext>
              </a:extLst>
            </p:cNvPr>
            <p:cNvGrpSpPr/>
            <p:nvPr/>
          </p:nvGrpSpPr>
          <p:grpSpPr>
            <a:xfrm>
              <a:off x="2089294" y="1858520"/>
              <a:ext cx="5768523" cy="859634"/>
              <a:chOff x="2086427" y="1860863"/>
              <a:chExt cx="5768523" cy="859634"/>
            </a:xfrm>
          </p:grpSpPr>
          <p:grpSp>
            <p:nvGrpSpPr>
              <p:cNvPr id="85" name="Group 84">
                <a:extLst>
                  <a:ext uri="{FF2B5EF4-FFF2-40B4-BE49-F238E27FC236}">
                    <a16:creationId xmlns:a16="http://schemas.microsoft.com/office/drawing/2014/main" id="{50D9479E-98C8-8229-4347-3BE32CB47388}"/>
                  </a:ext>
                </a:extLst>
              </p:cNvPr>
              <p:cNvGrpSpPr/>
              <p:nvPr/>
            </p:nvGrpSpPr>
            <p:grpSpPr>
              <a:xfrm>
                <a:off x="2086427" y="1860863"/>
                <a:ext cx="5768523" cy="859634"/>
                <a:chOff x="2473777" y="2621265"/>
                <a:chExt cx="5768523" cy="859634"/>
              </a:xfrm>
            </p:grpSpPr>
            <p:sp>
              <p:nvSpPr>
                <p:cNvPr id="88" name="Rounded Rectangle 1">
                  <a:extLst>
                    <a:ext uri="{FF2B5EF4-FFF2-40B4-BE49-F238E27FC236}">
                      <a16:creationId xmlns:a16="http://schemas.microsoft.com/office/drawing/2014/main" id="{7C6F8D4F-6CF3-D242-2537-DC721A49A357}"/>
                    </a:ext>
                  </a:extLst>
                </p:cNvPr>
                <p:cNvSpPr/>
                <p:nvPr/>
              </p:nvSpPr>
              <p:spPr>
                <a:xfrm>
                  <a:off x="2473777" y="2621265"/>
                  <a:ext cx="5768523" cy="859634"/>
                </a:xfrm>
                <a:prstGeom prst="roundRect">
                  <a:avLst>
                    <a:gd name="adj" fmla="val 8772"/>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sz="1100" dirty="0">
                    <a:solidFill>
                      <a:schemeClr val="tx1"/>
                    </a:solidFill>
                  </a:endParaRPr>
                </a:p>
              </p:txBody>
            </p:sp>
            <p:pic>
              <p:nvPicPr>
                <p:cNvPr id="89" name="Picture 88">
                  <a:extLst>
                    <a:ext uri="{FF2B5EF4-FFF2-40B4-BE49-F238E27FC236}">
                      <a16:creationId xmlns:a16="http://schemas.microsoft.com/office/drawing/2014/main" id="{136FAD3F-4F57-4A54-4BCA-AA89E30B2432}"/>
                    </a:ext>
                  </a:extLst>
                </p:cNvPr>
                <p:cNvPicPr>
                  <a:picLocks noChangeAspect="1"/>
                </p:cNvPicPr>
                <p:nvPr/>
              </p:nvPicPr>
              <p:blipFill>
                <a:blip r:embed="rId5"/>
                <a:stretch>
                  <a:fillRect/>
                </a:stretch>
              </p:blipFill>
              <p:spPr>
                <a:xfrm>
                  <a:off x="2605126" y="2655367"/>
                  <a:ext cx="957224" cy="310678"/>
                </a:xfrm>
                <a:prstGeom prst="rect">
                  <a:avLst/>
                </a:prstGeom>
              </p:spPr>
            </p:pic>
          </p:grpSp>
          <p:pic>
            <p:nvPicPr>
              <p:cNvPr id="86" name="Picture 85">
                <a:extLst>
                  <a:ext uri="{FF2B5EF4-FFF2-40B4-BE49-F238E27FC236}">
                    <a16:creationId xmlns:a16="http://schemas.microsoft.com/office/drawing/2014/main" id="{8512F024-FAFE-E0D1-1FBD-1828D1B7F65C}"/>
                  </a:ext>
                </a:extLst>
              </p:cNvPr>
              <p:cNvPicPr>
                <a:picLocks noChangeAspect="1"/>
              </p:cNvPicPr>
              <p:nvPr/>
            </p:nvPicPr>
            <p:blipFill>
              <a:blip r:embed="rId6"/>
              <a:stretch>
                <a:fillRect/>
              </a:stretch>
            </p:blipFill>
            <p:spPr>
              <a:xfrm>
                <a:off x="2249526" y="2179637"/>
                <a:ext cx="1031983" cy="388586"/>
              </a:xfrm>
              <a:prstGeom prst="rect">
                <a:avLst/>
              </a:prstGeom>
            </p:spPr>
          </p:pic>
          <p:sp>
            <p:nvSpPr>
              <p:cNvPr id="87" name="Rectangle 86">
                <a:extLst>
                  <a:ext uri="{FF2B5EF4-FFF2-40B4-BE49-F238E27FC236}">
                    <a16:creationId xmlns:a16="http://schemas.microsoft.com/office/drawing/2014/main" id="{F82D2F15-7A5D-29A4-D8E8-281213955A35}"/>
                  </a:ext>
                </a:extLst>
              </p:cNvPr>
              <p:cNvSpPr/>
              <p:nvPr/>
            </p:nvSpPr>
            <p:spPr>
              <a:xfrm>
                <a:off x="2635250" y="2366198"/>
                <a:ext cx="539750"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dirty="0"/>
              </a:p>
            </p:txBody>
          </p:sp>
        </p:grpSp>
        <p:sp>
          <p:nvSpPr>
            <p:cNvPr id="78" name="TextBox 77">
              <a:extLst>
                <a:ext uri="{FF2B5EF4-FFF2-40B4-BE49-F238E27FC236}">
                  <a16:creationId xmlns:a16="http://schemas.microsoft.com/office/drawing/2014/main" id="{8A705F31-1B69-7C13-F44A-A8C174AB53F8}"/>
                </a:ext>
              </a:extLst>
            </p:cNvPr>
            <p:cNvSpPr txBox="1"/>
            <p:nvPr/>
          </p:nvSpPr>
          <p:spPr>
            <a:xfrm>
              <a:off x="2559343" y="2313767"/>
              <a:ext cx="787400" cy="230832"/>
            </a:xfrm>
            <a:prstGeom prst="rect">
              <a:avLst/>
            </a:prstGeom>
            <a:noFill/>
          </p:spPr>
          <p:txBody>
            <a:bodyPr wrap="square" rtlCol="0">
              <a:spAutoFit/>
            </a:bodyPr>
            <a:lstStyle/>
            <a:p>
              <a:r>
                <a:rPr lang="en-GB" sz="900" dirty="0">
                  <a:solidFill>
                    <a:schemeClr val="tx1"/>
                  </a:solidFill>
                </a:rPr>
                <a:t>Transfer in</a:t>
              </a:r>
              <a:endParaRPr lang="en-NL" sz="900" dirty="0">
                <a:solidFill>
                  <a:schemeClr val="tx1"/>
                </a:solidFill>
              </a:endParaRPr>
            </a:p>
          </p:txBody>
        </p:sp>
        <p:sp>
          <p:nvSpPr>
            <p:cNvPr id="79" name="TextBox 78">
              <a:extLst>
                <a:ext uri="{FF2B5EF4-FFF2-40B4-BE49-F238E27FC236}">
                  <a16:creationId xmlns:a16="http://schemas.microsoft.com/office/drawing/2014/main" id="{198F0CA6-6659-101B-0774-93977E086DB3}"/>
                </a:ext>
              </a:extLst>
            </p:cNvPr>
            <p:cNvSpPr txBox="1"/>
            <p:nvPr/>
          </p:nvSpPr>
          <p:spPr>
            <a:xfrm>
              <a:off x="6742347" y="2287766"/>
              <a:ext cx="1085114" cy="230832"/>
            </a:xfrm>
            <a:prstGeom prst="rect">
              <a:avLst/>
            </a:prstGeom>
            <a:noFill/>
          </p:spPr>
          <p:txBody>
            <a:bodyPr wrap="square" rtlCol="0">
              <a:spAutoFit/>
            </a:bodyPr>
            <a:lstStyle/>
            <a:p>
              <a:r>
                <a:rPr lang="en-GB" sz="900" dirty="0">
                  <a:solidFill>
                    <a:schemeClr val="tx1"/>
                  </a:solidFill>
                </a:rPr>
                <a:t>3,000.000 MT.V</a:t>
              </a:r>
              <a:endParaRPr lang="en-NL" sz="900" dirty="0">
                <a:solidFill>
                  <a:schemeClr val="tx1"/>
                </a:solidFill>
              </a:endParaRPr>
            </a:p>
          </p:txBody>
        </p:sp>
        <p:sp>
          <p:nvSpPr>
            <p:cNvPr id="80" name="TextBox 79">
              <a:extLst>
                <a:ext uri="{FF2B5EF4-FFF2-40B4-BE49-F238E27FC236}">
                  <a16:creationId xmlns:a16="http://schemas.microsoft.com/office/drawing/2014/main" id="{CD67C69E-52DA-56A1-B9CF-E6CFB9AC8FD3}"/>
                </a:ext>
              </a:extLst>
            </p:cNvPr>
            <p:cNvSpPr txBox="1"/>
            <p:nvPr/>
          </p:nvSpPr>
          <p:spPr>
            <a:xfrm>
              <a:off x="3864409" y="2290589"/>
              <a:ext cx="1585246" cy="230832"/>
            </a:xfrm>
            <a:prstGeom prst="rect">
              <a:avLst/>
            </a:prstGeom>
            <a:noFill/>
          </p:spPr>
          <p:txBody>
            <a:bodyPr wrap="square" rtlCol="0">
              <a:spAutoFit/>
            </a:bodyPr>
            <a:lstStyle/>
            <a:p>
              <a:r>
                <a:rPr lang="en-GB" sz="900" dirty="0">
                  <a:solidFill>
                    <a:schemeClr val="tx1"/>
                  </a:solidFill>
                </a:rPr>
                <a:t>Gasoil Undyed Max 1000 ppm</a:t>
              </a:r>
              <a:endParaRPr lang="en-NL" sz="900" dirty="0">
                <a:solidFill>
                  <a:schemeClr val="tx1"/>
                </a:solidFill>
              </a:endParaRPr>
            </a:p>
          </p:txBody>
        </p:sp>
        <p:sp>
          <p:nvSpPr>
            <p:cNvPr id="81" name="TextBox 80">
              <a:extLst>
                <a:ext uri="{FF2B5EF4-FFF2-40B4-BE49-F238E27FC236}">
                  <a16:creationId xmlns:a16="http://schemas.microsoft.com/office/drawing/2014/main" id="{74438288-0EA0-2907-74F2-6430EA024030}"/>
                </a:ext>
              </a:extLst>
            </p:cNvPr>
            <p:cNvSpPr txBox="1"/>
            <p:nvPr/>
          </p:nvSpPr>
          <p:spPr>
            <a:xfrm>
              <a:off x="5579864" y="2285423"/>
              <a:ext cx="1585246" cy="230832"/>
            </a:xfrm>
            <a:prstGeom prst="rect">
              <a:avLst/>
            </a:prstGeom>
            <a:noFill/>
          </p:spPr>
          <p:txBody>
            <a:bodyPr wrap="square" rtlCol="0">
              <a:spAutoFit/>
            </a:bodyPr>
            <a:lstStyle/>
            <a:p>
              <a:r>
                <a:rPr lang="en-GB" sz="900" dirty="0">
                  <a:solidFill>
                    <a:schemeClr val="tx1"/>
                  </a:solidFill>
                </a:rPr>
                <a:t>271019 47.90</a:t>
              </a:r>
              <a:endParaRPr lang="en-NL" sz="900" dirty="0">
                <a:solidFill>
                  <a:schemeClr val="tx1"/>
                </a:solidFill>
              </a:endParaRPr>
            </a:p>
          </p:txBody>
        </p:sp>
        <p:pic>
          <p:nvPicPr>
            <p:cNvPr id="82" name="Picture 81">
              <a:extLst>
                <a:ext uri="{FF2B5EF4-FFF2-40B4-BE49-F238E27FC236}">
                  <a16:creationId xmlns:a16="http://schemas.microsoft.com/office/drawing/2014/main" id="{8CFF816D-11F7-1B8A-C3E6-835DBF8B852D}"/>
                </a:ext>
              </a:extLst>
            </p:cNvPr>
            <p:cNvPicPr>
              <a:picLocks noChangeAspect="1"/>
            </p:cNvPicPr>
            <p:nvPr/>
          </p:nvPicPr>
          <p:blipFill>
            <a:blip r:embed="rId7"/>
            <a:stretch>
              <a:fillRect/>
            </a:stretch>
          </p:blipFill>
          <p:spPr>
            <a:xfrm>
              <a:off x="5634343" y="2117575"/>
              <a:ext cx="575958" cy="165505"/>
            </a:xfrm>
            <a:prstGeom prst="rect">
              <a:avLst/>
            </a:prstGeom>
          </p:spPr>
        </p:pic>
        <p:pic>
          <p:nvPicPr>
            <p:cNvPr id="83" name="Picture 82">
              <a:extLst>
                <a:ext uri="{FF2B5EF4-FFF2-40B4-BE49-F238E27FC236}">
                  <a16:creationId xmlns:a16="http://schemas.microsoft.com/office/drawing/2014/main" id="{A8D6C5EA-D3ED-8A80-35F8-E40424612302}"/>
                </a:ext>
              </a:extLst>
            </p:cNvPr>
            <p:cNvPicPr>
              <a:picLocks noChangeAspect="1"/>
            </p:cNvPicPr>
            <p:nvPr/>
          </p:nvPicPr>
          <p:blipFill>
            <a:blip r:embed="rId8"/>
            <a:stretch>
              <a:fillRect/>
            </a:stretch>
          </p:blipFill>
          <p:spPr>
            <a:xfrm>
              <a:off x="3893194" y="2127572"/>
              <a:ext cx="447156" cy="151456"/>
            </a:xfrm>
            <a:prstGeom prst="rect">
              <a:avLst/>
            </a:prstGeom>
          </p:spPr>
        </p:pic>
        <p:pic>
          <p:nvPicPr>
            <p:cNvPr id="84" name="Picture 83">
              <a:extLst>
                <a:ext uri="{FF2B5EF4-FFF2-40B4-BE49-F238E27FC236}">
                  <a16:creationId xmlns:a16="http://schemas.microsoft.com/office/drawing/2014/main" id="{AC520B60-3A60-143E-0397-DEE1E78E764B}"/>
                </a:ext>
              </a:extLst>
            </p:cNvPr>
            <p:cNvPicPr>
              <a:picLocks noChangeAspect="1"/>
            </p:cNvPicPr>
            <p:nvPr/>
          </p:nvPicPr>
          <p:blipFill>
            <a:blip r:embed="rId9"/>
            <a:stretch>
              <a:fillRect/>
            </a:stretch>
          </p:blipFill>
          <p:spPr>
            <a:xfrm>
              <a:off x="6796826" y="2136397"/>
              <a:ext cx="345777" cy="156680"/>
            </a:xfrm>
            <a:prstGeom prst="rect">
              <a:avLst/>
            </a:prstGeom>
          </p:spPr>
        </p:pic>
      </p:grpSp>
      <p:sp>
        <p:nvSpPr>
          <p:cNvPr id="90" name="Speech Bubble: Rectangle with Corners Rounded 89">
            <a:extLst>
              <a:ext uri="{FF2B5EF4-FFF2-40B4-BE49-F238E27FC236}">
                <a16:creationId xmlns:a16="http://schemas.microsoft.com/office/drawing/2014/main" id="{C4CF0037-75B1-9A70-3766-8F8B4CFC5DBF}"/>
              </a:ext>
            </a:extLst>
          </p:cNvPr>
          <p:cNvSpPr/>
          <p:nvPr/>
        </p:nvSpPr>
        <p:spPr>
          <a:xfrm>
            <a:off x="899053" y="3175000"/>
            <a:ext cx="3789082" cy="450434"/>
          </a:xfrm>
          <a:prstGeom prst="wedgeRoundRectCallout">
            <a:avLst>
              <a:gd name="adj1" fmla="val -53593"/>
              <a:gd name="adj2" fmla="val -1171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t>Existing Activities overview on Tank details Page. I.e. showing all Activities related to the Tank (Storage Unit) </a:t>
            </a:r>
            <a:endParaRPr lang="en-NL" sz="1200" dirty="0"/>
          </a:p>
        </p:txBody>
      </p:sp>
      <p:sp>
        <p:nvSpPr>
          <p:cNvPr id="91" name="Speech Bubble: Rectangle with Corners Rounded 90">
            <a:extLst>
              <a:ext uri="{FF2B5EF4-FFF2-40B4-BE49-F238E27FC236}">
                <a16:creationId xmlns:a16="http://schemas.microsoft.com/office/drawing/2014/main" id="{8690C43C-A80A-A4F7-55A1-47B581FA9497}"/>
              </a:ext>
            </a:extLst>
          </p:cNvPr>
          <p:cNvSpPr/>
          <p:nvPr/>
        </p:nvSpPr>
        <p:spPr>
          <a:xfrm>
            <a:off x="1607213" y="5308093"/>
            <a:ext cx="3789082" cy="859634"/>
          </a:xfrm>
          <a:prstGeom prst="wedgeRoundRectCallout">
            <a:avLst>
              <a:gd name="adj1" fmla="val 55171"/>
              <a:gd name="adj2" fmla="val -43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t>Non existing (yet) View from Nomination perspective showing all Activities with Nomination reference. Allows a View to see all Activities that (should) have led to completion of the Nomination.</a:t>
            </a:r>
            <a:endParaRPr lang="en-NL" sz="1200" dirty="0"/>
          </a:p>
        </p:txBody>
      </p:sp>
      <p:cxnSp>
        <p:nvCxnSpPr>
          <p:cNvPr id="72" name="Straight Arrow Connector 71">
            <a:extLst>
              <a:ext uri="{FF2B5EF4-FFF2-40B4-BE49-F238E27FC236}">
                <a16:creationId xmlns:a16="http://schemas.microsoft.com/office/drawing/2014/main" id="{68DDDDB5-B1C3-F7F7-CED0-9EDFA35105F0}"/>
              </a:ext>
            </a:extLst>
          </p:cNvPr>
          <p:cNvCxnSpPr>
            <a:cxnSpLocks/>
            <a:endCxn id="59" idx="1"/>
          </p:cNvCxnSpPr>
          <p:nvPr/>
        </p:nvCxnSpPr>
        <p:spPr>
          <a:xfrm flipV="1">
            <a:off x="6867715" y="2850750"/>
            <a:ext cx="2693517" cy="1369239"/>
          </a:xfrm>
          <a:prstGeom prst="straightConnector1">
            <a:avLst/>
          </a:prstGeom>
          <a:ln>
            <a:solidFill>
              <a:srgbClr val="FFC00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73" name="Straight Arrow Connector 72">
            <a:extLst>
              <a:ext uri="{FF2B5EF4-FFF2-40B4-BE49-F238E27FC236}">
                <a16:creationId xmlns:a16="http://schemas.microsoft.com/office/drawing/2014/main" id="{7CC00464-9A61-5EDA-3C48-9F542D7BEB8F}"/>
              </a:ext>
            </a:extLst>
          </p:cNvPr>
          <p:cNvCxnSpPr>
            <a:cxnSpLocks/>
            <a:endCxn id="60" idx="1"/>
          </p:cNvCxnSpPr>
          <p:nvPr/>
        </p:nvCxnSpPr>
        <p:spPr>
          <a:xfrm flipV="1">
            <a:off x="6985299" y="3625434"/>
            <a:ext cx="2575933" cy="853610"/>
          </a:xfrm>
          <a:prstGeom prst="straightConnector1">
            <a:avLst/>
          </a:prstGeom>
          <a:ln>
            <a:solidFill>
              <a:srgbClr val="FFC00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01" name="Rectangle 100">
            <a:extLst>
              <a:ext uri="{FF2B5EF4-FFF2-40B4-BE49-F238E27FC236}">
                <a16:creationId xmlns:a16="http://schemas.microsoft.com/office/drawing/2014/main" id="{343C21AE-1B5E-8D5A-DFF7-A55803A6EE21}"/>
              </a:ext>
            </a:extLst>
          </p:cNvPr>
          <p:cNvSpPr/>
          <p:nvPr/>
        </p:nvSpPr>
        <p:spPr>
          <a:xfrm>
            <a:off x="4794250" y="4022226"/>
            <a:ext cx="321036" cy="972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100" name="TextBox 99">
            <a:extLst>
              <a:ext uri="{FF2B5EF4-FFF2-40B4-BE49-F238E27FC236}">
                <a16:creationId xmlns:a16="http://schemas.microsoft.com/office/drawing/2014/main" id="{433387AB-0D17-7355-167B-6A53BC7AA98B}"/>
              </a:ext>
            </a:extLst>
          </p:cNvPr>
          <p:cNvSpPr txBox="1"/>
          <p:nvPr/>
        </p:nvSpPr>
        <p:spPr>
          <a:xfrm>
            <a:off x="4744587" y="3976033"/>
            <a:ext cx="537327" cy="176972"/>
          </a:xfrm>
          <a:prstGeom prst="rect">
            <a:avLst/>
          </a:prstGeom>
          <a:noFill/>
        </p:spPr>
        <p:txBody>
          <a:bodyPr wrap="none" rtlCol="0">
            <a:spAutoFit/>
          </a:bodyPr>
          <a:lstStyle/>
          <a:p>
            <a:r>
              <a:rPr lang="en-GB" sz="550" b="1" dirty="0"/>
              <a:t>Nomination</a:t>
            </a:r>
            <a:endParaRPr lang="en-NL" sz="550" b="1" dirty="0"/>
          </a:p>
        </p:txBody>
      </p:sp>
      <p:sp>
        <p:nvSpPr>
          <p:cNvPr id="102" name="TextBox 101">
            <a:extLst>
              <a:ext uri="{FF2B5EF4-FFF2-40B4-BE49-F238E27FC236}">
                <a16:creationId xmlns:a16="http://schemas.microsoft.com/office/drawing/2014/main" id="{42EF70D9-691F-F707-9673-F082F84D468E}"/>
              </a:ext>
            </a:extLst>
          </p:cNvPr>
          <p:cNvSpPr txBox="1"/>
          <p:nvPr/>
        </p:nvSpPr>
        <p:spPr>
          <a:xfrm>
            <a:off x="4750747" y="4213639"/>
            <a:ext cx="535724" cy="176972"/>
          </a:xfrm>
          <a:prstGeom prst="rect">
            <a:avLst/>
          </a:prstGeom>
          <a:noFill/>
        </p:spPr>
        <p:txBody>
          <a:bodyPr wrap="none" rtlCol="0">
            <a:spAutoFit/>
          </a:bodyPr>
          <a:lstStyle/>
          <a:p>
            <a:r>
              <a:rPr lang="en-GB" sz="550" dirty="0">
                <a:solidFill>
                  <a:schemeClr val="tx1">
                    <a:lumMod val="65000"/>
                    <a:lumOff val="35000"/>
                  </a:schemeClr>
                </a:solidFill>
              </a:rPr>
              <a:t>NM 000 074</a:t>
            </a:r>
            <a:endParaRPr lang="en-NL" sz="550" dirty="0">
              <a:solidFill>
                <a:schemeClr val="tx1">
                  <a:lumMod val="65000"/>
                  <a:lumOff val="35000"/>
                </a:schemeClr>
              </a:solidFill>
            </a:endParaRPr>
          </a:p>
        </p:txBody>
      </p:sp>
      <p:sp>
        <p:nvSpPr>
          <p:cNvPr id="103" name="TextBox 102">
            <a:extLst>
              <a:ext uri="{FF2B5EF4-FFF2-40B4-BE49-F238E27FC236}">
                <a16:creationId xmlns:a16="http://schemas.microsoft.com/office/drawing/2014/main" id="{7CAADB7E-B52A-6C39-CE90-FCD009A48A1A}"/>
              </a:ext>
            </a:extLst>
          </p:cNvPr>
          <p:cNvSpPr txBox="1"/>
          <p:nvPr/>
        </p:nvSpPr>
        <p:spPr>
          <a:xfrm>
            <a:off x="4744587" y="4511751"/>
            <a:ext cx="535724" cy="176972"/>
          </a:xfrm>
          <a:prstGeom prst="rect">
            <a:avLst/>
          </a:prstGeom>
          <a:noFill/>
        </p:spPr>
        <p:txBody>
          <a:bodyPr wrap="none" rtlCol="0">
            <a:spAutoFit/>
          </a:bodyPr>
          <a:lstStyle/>
          <a:p>
            <a:r>
              <a:rPr lang="en-GB" sz="550" dirty="0">
                <a:solidFill>
                  <a:schemeClr val="tx1">
                    <a:lumMod val="65000"/>
                    <a:lumOff val="35000"/>
                  </a:schemeClr>
                </a:solidFill>
              </a:rPr>
              <a:t>NM 000 074</a:t>
            </a:r>
            <a:endParaRPr lang="en-NL" sz="550" dirty="0">
              <a:solidFill>
                <a:schemeClr val="tx1">
                  <a:lumMod val="65000"/>
                  <a:lumOff val="35000"/>
                </a:schemeClr>
              </a:solidFill>
            </a:endParaRPr>
          </a:p>
        </p:txBody>
      </p:sp>
      <p:pic>
        <p:nvPicPr>
          <p:cNvPr id="105" name="Picture 104">
            <a:extLst>
              <a:ext uri="{FF2B5EF4-FFF2-40B4-BE49-F238E27FC236}">
                <a16:creationId xmlns:a16="http://schemas.microsoft.com/office/drawing/2014/main" id="{20D1A9C0-1FDF-BCF5-D9D4-4F951DC56ED4}"/>
              </a:ext>
            </a:extLst>
          </p:cNvPr>
          <p:cNvPicPr>
            <a:picLocks noChangeAspect="1"/>
          </p:cNvPicPr>
          <p:nvPr/>
        </p:nvPicPr>
        <p:blipFill>
          <a:blip r:embed="rId10"/>
          <a:stretch>
            <a:fillRect/>
          </a:stretch>
        </p:blipFill>
        <p:spPr>
          <a:xfrm>
            <a:off x="7166434" y="5998559"/>
            <a:ext cx="4924112" cy="596303"/>
          </a:xfrm>
          <a:prstGeom prst="rect">
            <a:avLst/>
          </a:prstGeom>
        </p:spPr>
      </p:pic>
      <p:cxnSp>
        <p:nvCxnSpPr>
          <p:cNvPr id="107" name="Straight Arrow Connector 106">
            <a:extLst>
              <a:ext uri="{FF2B5EF4-FFF2-40B4-BE49-F238E27FC236}">
                <a16:creationId xmlns:a16="http://schemas.microsoft.com/office/drawing/2014/main" id="{77D03A92-9BB7-BE34-2826-EF7FAC9EAA7B}"/>
              </a:ext>
            </a:extLst>
          </p:cNvPr>
          <p:cNvCxnSpPr/>
          <p:nvPr/>
        </p:nvCxnSpPr>
        <p:spPr>
          <a:xfrm>
            <a:off x="10318636" y="5728723"/>
            <a:ext cx="10946" cy="439004"/>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sp>
        <p:nvSpPr>
          <p:cNvPr id="108" name="Rectangle 107">
            <a:extLst>
              <a:ext uri="{FF2B5EF4-FFF2-40B4-BE49-F238E27FC236}">
                <a16:creationId xmlns:a16="http://schemas.microsoft.com/office/drawing/2014/main" id="{C133C457-D3DC-2612-9847-2D297C9AEF5F}"/>
              </a:ext>
            </a:extLst>
          </p:cNvPr>
          <p:cNvSpPr/>
          <p:nvPr/>
        </p:nvSpPr>
        <p:spPr>
          <a:xfrm>
            <a:off x="533400" y="4285097"/>
            <a:ext cx="101600" cy="134503"/>
          </a:xfrm>
          <a:prstGeom prst="rect">
            <a:avLst/>
          </a:prstGeom>
          <a:solidFill>
            <a:srgbClr val="F7F9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109" name="TextBox 108">
            <a:extLst>
              <a:ext uri="{FF2B5EF4-FFF2-40B4-BE49-F238E27FC236}">
                <a16:creationId xmlns:a16="http://schemas.microsoft.com/office/drawing/2014/main" id="{4B38F1FD-DE6F-91F3-5F32-7F570297A53E}"/>
              </a:ext>
            </a:extLst>
          </p:cNvPr>
          <p:cNvSpPr txBox="1"/>
          <p:nvPr/>
        </p:nvSpPr>
        <p:spPr>
          <a:xfrm>
            <a:off x="448487" y="4270212"/>
            <a:ext cx="219932" cy="176972"/>
          </a:xfrm>
          <a:prstGeom prst="rect">
            <a:avLst/>
          </a:prstGeom>
          <a:noFill/>
        </p:spPr>
        <p:txBody>
          <a:bodyPr wrap="none" rtlCol="0">
            <a:spAutoFit/>
          </a:bodyPr>
          <a:lstStyle/>
          <a:p>
            <a:r>
              <a:rPr lang="en-US" sz="550" dirty="0">
                <a:solidFill>
                  <a:schemeClr val="tx1">
                    <a:lumMod val="50000"/>
                    <a:lumOff val="50000"/>
                  </a:schemeClr>
                </a:solidFill>
              </a:rPr>
              <a:t>8</a:t>
            </a:r>
            <a:endParaRPr lang="en-NL" sz="550" dirty="0">
              <a:solidFill>
                <a:schemeClr val="tx1">
                  <a:lumMod val="50000"/>
                  <a:lumOff val="50000"/>
                </a:schemeClr>
              </a:solidFill>
            </a:endParaRPr>
          </a:p>
        </p:txBody>
      </p:sp>
      <p:sp>
        <p:nvSpPr>
          <p:cNvPr id="111" name="Rectangle 110">
            <a:extLst>
              <a:ext uri="{FF2B5EF4-FFF2-40B4-BE49-F238E27FC236}">
                <a16:creationId xmlns:a16="http://schemas.microsoft.com/office/drawing/2014/main" id="{E41A9DD6-E2A0-515B-CA87-0BABD9F1C2B8}"/>
              </a:ext>
            </a:extLst>
          </p:cNvPr>
          <p:cNvSpPr/>
          <p:nvPr/>
        </p:nvSpPr>
        <p:spPr>
          <a:xfrm>
            <a:off x="7498081" y="6167727"/>
            <a:ext cx="45719" cy="64823"/>
          </a:xfrm>
          <a:prstGeom prst="rect">
            <a:avLst/>
          </a:prstGeom>
          <a:solidFill>
            <a:srgbClr val="F7F9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110" name="TextBox 109">
            <a:extLst>
              <a:ext uri="{FF2B5EF4-FFF2-40B4-BE49-F238E27FC236}">
                <a16:creationId xmlns:a16="http://schemas.microsoft.com/office/drawing/2014/main" id="{3A748FD1-169B-F1AD-FDD5-2B39291AC49A}"/>
              </a:ext>
            </a:extLst>
          </p:cNvPr>
          <p:cNvSpPr txBox="1"/>
          <p:nvPr/>
        </p:nvSpPr>
        <p:spPr>
          <a:xfrm>
            <a:off x="7414778" y="6106740"/>
            <a:ext cx="219932" cy="176972"/>
          </a:xfrm>
          <a:prstGeom prst="rect">
            <a:avLst/>
          </a:prstGeom>
          <a:noFill/>
        </p:spPr>
        <p:txBody>
          <a:bodyPr wrap="square" rtlCol="0">
            <a:spAutoFit/>
          </a:bodyPr>
          <a:lstStyle/>
          <a:p>
            <a:r>
              <a:rPr lang="en-US" sz="550" dirty="0">
                <a:solidFill>
                  <a:schemeClr val="tx1">
                    <a:lumMod val="50000"/>
                    <a:lumOff val="50000"/>
                  </a:schemeClr>
                </a:solidFill>
              </a:rPr>
              <a:t>8</a:t>
            </a:r>
            <a:endParaRPr lang="en-NL" sz="550" dirty="0">
              <a:solidFill>
                <a:schemeClr val="tx1">
                  <a:lumMod val="50000"/>
                  <a:lumOff val="50000"/>
                </a:schemeClr>
              </a:solidFill>
            </a:endParaRPr>
          </a:p>
        </p:txBody>
      </p:sp>
    </p:spTree>
    <p:extLst>
      <p:ext uri="{BB962C8B-B14F-4D97-AF65-F5344CB8AC3E}">
        <p14:creationId xmlns:p14="http://schemas.microsoft.com/office/powerpoint/2010/main" val="41387731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A5E60D21-97A3-D673-8642-B73CC3F8C925}"/>
              </a:ext>
            </a:extLst>
          </p:cNvPr>
          <p:cNvSpPr/>
          <p:nvPr/>
        </p:nvSpPr>
        <p:spPr>
          <a:xfrm>
            <a:off x="2635250" y="2850750"/>
            <a:ext cx="539750"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dirty="0"/>
          </a:p>
        </p:txBody>
      </p:sp>
      <p:pic>
        <p:nvPicPr>
          <p:cNvPr id="48" name="Picture 47">
            <a:extLst>
              <a:ext uri="{FF2B5EF4-FFF2-40B4-BE49-F238E27FC236}">
                <a16:creationId xmlns:a16="http://schemas.microsoft.com/office/drawing/2014/main" id="{642FEE9E-397F-3217-FC7A-384320E5A479}"/>
              </a:ext>
            </a:extLst>
          </p:cNvPr>
          <p:cNvPicPr>
            <a:picLocks noChangeAspect="1"/>
          </p:cNvPicPr>
          <p:nvPr/>
        </p:nvPicPr>
        <p:blipFill>
          <a:blip r:embed="rId2"/>
          <a:stretch>
            <a:fillRect/>
          </a:stretch>
        </p:blipFill>
        <p:spPr>
          <a:xfrm>
            <a:off x="0" y="3137838"/>
            <a:ext cx="7165110" cy="1951349"/>
          </a:xfrm>
          <a:prstGeom prst="rect">
            <a:avLst/>
          </a:prstGeom>
        </p:spPr>
      </p:pic>
      <p:sp>
        <p:nvSpPr>
          <p:cNvPr id="49" name="TextBox 48">
            <a:extLst>
              <a:ext uri="{FF2B5EF4-FFF2-40B4-BE49-F238E27FC236}">
                <a16:creationId xmlns:a16="http://schemas.microsoft.com/office/drawing/2014/main" id="{1E858F25-E208-EB84-21AF-BF7067CBDC6E}"/>
              </a:ext>
            </a:extLst>
          </p:cNvPr>
          <p:cNvSpPr txBox="1"/>
          <p:nvPr/>
        </p:nvSpPr>
        <p:spPr>
          <a:xfrm>
            <a:off x="867928" y="461092"/>
            <a:ext cx="9139672" cy="369332"/>
          </a:xfrm>
          <a:prstGeom prst="rect">
            <a:avLst/>
          </a:prstGeom>
          <a:noFill/>
        </p:spPr>
        <p:txBody>
          <a:bodyPr wrap="square" rtlCol="0">
            <a:spAutoFit/>
          </a:bodyPr>
          <a:lstStyle/>
          <a:p>
            <a:r>
              <a:rPr lang="en-GB" dirty="0"/>
              <a:t>Change in Nomination as example for flexibility needed? </a:t>
            </a:r>
            <a:endParaRPr lang="en-NL" dirty="0"/>
          </a:p>
        </p:txBody>
      </p:sp>
      <p:sp>
        <p:nvSpPr>
          <p:cNvPr id="50" name="TextBox 49">
            <a:extLst>
              <a:ext uri="{FF2B5EF4-FFF2-40B4-BE49-F238E27FC236}">
                <a16:creationId xmlns:a16="http://schemas.microsoft.com/office/drawing/2014/main" id="{17E46890-C88D-AB00-0B12-1D09F1DF52D1}"/>
              </a:ext>
            </a:extLst>
          </p:cNvPr>
          <p:cNvSpPr txBox="1"/>
          <p:nvPr/>
        </p:nvSpPr>
        <p:spPr>
          <a:xfrm>
            <a:off x="899053" y="934667"/>
            <a:ext cx="6987022" cy="1546577"/>
          </a:xfrm>
          <a:prstGeom prst="rect">
            <a:avLst/>
          </a:prstGeom>
          <a:noFill/>
        </p:spPr>
        <p:txBody>
          <a:bodyPr wrap="square" rtlCol="0">
            <a:spAutoFit/>
          </a:bodyPr>
          <a:lstStyle/>
          <a:p>
            <a:r>
              <a:rPr lang="en-GB" sz="1050" dirty="0"/>
              <a:t>In the example, the Tank Transfer (from Tank C0005) is cancelled and replaced by a Discharge. Due to the cancellation, the initial Tank Transfer no longer shows on the Tank details Page. The existing Movement is changed/updated by the User by specifying the destination (To) to Tank C0001. As result, the Activity becomes available on the Tank details Page of Tank C0001. As it belongs to Nomination NM 000 074, the User specifies accordingly in the activity and adds the Nomination reference number.  Note that the Discharge Activity already has a Nomination reference since its arrival was Nominated before. This means that whenever Nominations are looked at, this activity will appear under both NM 000 067 and NM 000 074.</a:t>
            </a:r>
          </a:p>
          <a:p>
            <a:endParaRPr lang="en-GB" sz="1050" dirty="0"/>
          </a:p>
          <a:p>
            <a:r>
              <a:rPr lang="en-GB" sz="1050" dirty="0"/>
              <a:t>The rest of the Principle remains the same.</a:t>
            </a:r>
            <a:endParaRPr lang="en-NL" sz="1050" dirty="0"/>
          </a:p>
        </p:txBody>
      </p:sp>
      <p:sp>
        <p:nvSpPr>
          <p:cNvPr id="62" name="Rectangle 61">
            <a:extLst>
              <a:ext uri="{FF2B5EF4-FFF2-40B4-BE49-F238E27FC236}">
                <a16:creationId xmlns:a16="http://schemas.microsoft.com/office/drawing/2014/main" id="{E02C0DED-B045-6343-7052-E8EB8CF2E04F}"/>
              </a:ext>
            </a:extLst>
          </p:cNvPr>
          <p:cNvSpPr/>
          <p:nvPr/>
        </p:nvSpPr>
        <p:spPr>
          <a:xfrm>
            <a:off x="1407678" y="4197350"/>
            <a:ext cx="497322" cy="222250"/>
          </a:xfrm>
          <a:prstGeom prst="rect">
            <a:avLst/>
          </a:prstGeom>
          <a:solidFill>
            <a:srgbClr val="F7F9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63" name="TextBox 62">
            <a:extLst>
              <a:ext uri="{FF2B5EF4-FFF2-40B4-BE49-F238E27FC236}">
                <a16:creationId xmlns:a16="http://schemas.microsoft.com/office/drawing/2014/main" id="{00A8414A-D0B8-64C4-9522-1AD5B97DCD7F}"/>
              </a:ext>
            </a:extLst>
          </p:cNvPr>
          <p:cNvSpPr txBox="1"/>
          <p:nvPr/>
        </p:nvSpPr>
        <p:spPr>
          <a:xfrm>
            <a:off x="1309769" y="4223836"/>
            <a:ext cx="362600" cy="176972"/>
          </a:xfrm>
          <a:prstGeom prst="rect">
            <a:avLst/>
          </a:prstGeom>
          <a:noFill/>
        </p:spPr>
        <p:txBody>
          <a:bodyPr wrap="none" rtlCol="0">
            <a:spAutoFit/>
          </a:bodyPr>
          <a:lstStyle/>
          <a:p>
            <a:r>
              <a:rPr lang="en-GB" sz="550" dirty="0">
                <a:solidFill>
                  <a:schemeClr val="tx1">
                    <a:lumMod val="65000"/>
                    <a:lumOff val="35000"/>
                  </a:schemeClr>
                </a:solidFill>
              </a:rPr>
              <a:t>C0005</a:t>
            </a:r>
            <a:endParaRPr lang="en-NL" sz="550" dirty="0">
              <a:solidFill>
                <a:schemeClr val="tx1">
                  <a:lumMod val="65000"/>
                  <a:lumOff val="35000"/>
                </a:schemeClr>
              </a:solidFill>
            </a:endParaRPr>
          </a:p>
        </p:txBody>
      </p:sp>
      <p:sp>
        <p:nvSpPr>
          <p:cNvPr id="64" name="Rectangle 63">
            <a:extLst>
              <a:ext uri="{FF2B5EF4-FFF2-40B4-BE49-F238E27FC236}">
                <a16:creationId xmlns:a16="http://schemas.microsoft.com/office/drawing/2014/main" id="{886E52B1-631A-7D1E-D9EA-B47BB5484F10}"/>
              </a:ext>
            </a:extLst>
          </p:cNvPr>
          <p:cNvSpPr/>
          <p:nvPr/>
        </p:nvSpPr>
        <p:spPr>
          <a:xfrm>
            <a:off x="6246378" y="4197350"/>
            <a:ext cx="497322" cy="222250"/>
          </a:xfrm>
          <a:prstGeom prst="rect">
            <a:avLst/>
          </a:prstGeom>
          <a:solidFill>
            <a:srgbClr val="F7F9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65" name="Rectangle 64">
            <a:extLst>
              <a:ext uri="{FF2B5EF4-FFF2-40B4-BE49-F238E27FC236}">
                <a16:creationId xmlns:a16="http://schemas.microsoft.com/office/drawing/2014/main" id="{704877E7-8843-772D-9475-7E1C06EEF7C1}"/>
              </a:ext>
            </a:extLst>
          </p:cNvPr>
          <p:cNvSpPr/>
          <p:nvPr/>
        </p:nvSpPr>
        <p:spPr>
          <a:xfrm>
            <a:off x="6246378" y="4800600"/>
            <a:ext cx="497322" cy="222250"/>
          </a:xfrm>
          <a:prstGeom prst="rect">
            <a:avLst/>
          </a:prstGeom>
          <a:solidFill>
            <a:srgbClr val="F7F9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66" name="Rectangle 65">
            <a:extLst>
              <a:ext uri="{FF2B5EF4-FFF2-40B4-BE49-F238E27FC236}">
                <a16:creationId xmlns:a16="http://schemas.microsoft.com/office/drawing/2014/main" id="{EFC7DE50-3EE9-0BA7-45E7-BEB730B6649D}"/>
              </a:ext>
            </a:extLst>
          </p:cNvPr>
          <p:cNvSpPr/>
          <p:nvPr/>
        </p:nvSpPr>
        <p:spPr>
          <a:xfrm>
            <a:off x="6246378" y="4489112"/>
            <a:ext cx="497322" cy="222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67" name="TextBox 66">
            <a:extLst>
              <a:ext uri="{FF2B5EF4-FFF2-40B4-BE49-F238E27FC236}">
                <a16:creationId xmlns:a16="http://schemas.microsoft.com/office/drawing/2014/main" id="{C2396192-9463-3F79-D24B-A234B04CF325}"/>
              </a:ext>
            </a:extLst>
          </p:cNvPr>
          <p:cNvSpPr txBox="1"/>
          <p:nvPr/>
        </p:nvSpPr>
        <p:spPr>
          <a:xfrm>
            <a:off x="6268641" y="4219989"/>
            <a:ext cx="457176" cy="176972"/>
          </a:xfrm>
          <a:prstGeom prst="rect">
            <a:avLst/>
          </a:prstGeom>
          <a:noFill/>
        </p:spPr>
        <p:txBody>
          <a:bodyPr wrap="none" rtlCol="0">
            <a:spAutoFit/>
          </a:bodyPr>
          <a:lstStyle/>
          <a:p>
            <a:r>
              <a:rPr lang="en-GB" sz="550" dirty="0">
                <a:solidFill>
                  <a:schemeClr val="tx1">
                    <a:lumMod val="65000"/>
                    <a:lumOff val="35000"/>
                  </a:schemeClr>
                </a:solidFill>
              </a:rPr>
              <a:t>PLANNED</a:t>
            </a:r>
            <a:endParaRPr lang="en-NL" sz="550" dirty="0">
              <a:solidFill>
                <a:schemeClr val="tx1">
                  <a:lumMod val="65000"/>
                  <a:lumOff val="35000"/>
                </a:schemeClr>
              </a:solidFill>
            </a:endParaRPr>
          </a:p>
        </p:txBody>
      </p:sp>
      <p:sp>
        <p:nvSpPr>
          <p:cNvPr id="68" name="TextBox 67">
            <a:extLst>
              <a:ext uri="{FF2B5EF4-FFF2-40B4-BE49-F238E27FC236}">
                <a16:creationId xmlns:a16="http://schemas.microsoft.com/office/drawing/2014/main" id="{8D682231-DBD5-4786-D05C-1D5FB5E25E88}"/>
              </a:ext>
            </a:extLst>
          </p:cNvPr>
          <p:cNvSpPr txBox="1"/>
          <p:nvPr/>
        </p:nvSpPr>
        <p:spPr>
          <a:xfrm>
            <a:off x="6268641" y="4511751"/>
            <a:ext cx="457176" cy="176972"/>
          </a:xfrm>
          <a:prstGeom prst="rect">
            <a:avLst/>
          </a:prstGeom>
          <a:noFill/>
        </p:spPr>
        <p:txBody>
          <a:bodyPr wrap="none" rtlCol="0">
            <a:spAutoFit/>
          </a:bodyPr>
          <a:lstStyle/>
          <a:p>
            <a:r>
              <a:rPr lang="en-GB" sz="550" dirty="0">
                <a:solidFill>
                  <a:schemeClr val="tx1">
                    <a:lumMod val="65000"/>
                    <a:lumOff val="35000"/>
                  </a:schemeClr>
                </a:solidFill>
              </a:rPr>
              <a:t>PLANNED</a:t>
            </a:r>
            <a:endParaRPr lang="en-NL" sz="550" dirty="0">
              <a:solidFill>
                <a:schemeClr val="tx1">
                  <a:lumMod val="65000"/>
                  <a:lumOff val="35000"/>
                </a:schemeClr>
              </a:solidFill>
            </a:endParaRPr>
          </a:p>
        </p:txBody>
      </p:sp>
      <p:sp>
        <p:nvSpPr>
          <p:cNvPr id="69" name="TextBox 68">
            <a:extLst>
              <a:ext uri="{FF2B5EF4-FFF2-40B4-BE49-F238E27FC236}">
                <a16:creationId xmlns:a16="http://schemas.microsoft.com/office/drawing/2014/main" id="{FAFF1A97-CCCE-FE1D-D544-EBE29E71AF84}"/>
              </a:ext>
            </a:extLst>
          </p:cNvPr>
          <p:cNvSpPr txBox="1"/>
          <p:nvPr/>
        </p:nvSpPr>
        <p:spPr>
          <a:xfrm>
            <a:off x="6270687" y="4814472"/>
            <a:ext cx="457176" cy="176972"/>
          </a:xfrm>
          <a:prstGeom prst="rect">
            <a:avLst/>
          </a:prstGeom>
          <a:noFill/>
        </p:spPr>
        <p:txBody>
          <a:bodyPr wrap="none" rtlCol="0">
            <a:spAutoFit/>
          </a:bodyPr>
          <a:lstStyle/>
          <a:p>
            <a:r>
              <a:rPr lang="en-GB" sz="550" dirty="0">
                <a:solidFill>
                  <a:schemeClr val="tx1">
                    <a:lumMod val="65000"/>
                    <a:lumOff val="35000"/>
                  </a:schemeClr>
                </a:solidFill>
              </a:rPr>
              <a:t>PLANNED</a:t>
            </a:r>
            <a:endParaRPr lang="en-NL" sz="550" dirty="0">
              <a:solidFill>
                <a:schemeClr val="tx1">
                  <a:lumMod val="65000"/>
                  <a:lumOff val="35000"/>
                </a:schemeClr>
              </a:solidFill>
            </a:endParaRPr>
          </a:p>
        </p:txBody>
      </p:sp>
      <p:pic>
        <p:nvPicPr>
          <p:cNvPr id="95" name="Picture 94">
            <a:extLst>
              <a:ext uri="{FF2B5EF4-FFF2-40B4-BE49-F238E27FC236}">
                <a16:creationId xmlns:a16="http://schemas.microsoft.com/office/drawing/2014/main" id="{20718A57-4719-3FD7-A43C-AA9DC48139C4}"/>
              </a:ext>
            </a:extLst>
          </p:cNvPr>
          <p:cNvPicPr>
            <a:picLocks noChangeAspect="1"/>
          </p:cNvPicPr>
          <p:nvPr/>
        </p:nvPicPr>
        <p:blipFill>
          <a:blip r:embed="rId3"/>
          <a:stretch>
            <a:fillRect/>
          </a:stretch>
        </p:blipFill>
        <p:spPr>
          <a:xfrm>
            <a:off x="5192611" y="3107866"/>
            <a:ext cx="2503725" cy="2020321"/>
          </a:xfrm>
          <a:prstGeom prst="rect">
            <a:avLst/>
          </a:prstGeom>
        </p:spPr>
      </p:pic>
      <p:grpSp>
        <p:nvGrpSpPr>
          <p:cNvPr id="76" name="Group 75">
            <a:extLst>
              <a:ext uri="{FF2B5EF4-FFF2-40B4-BE49-F238E27FC236}">
                <a16:creationId xmlns:a16="http://schemas.microsoft.com/office/drawing/2014/main" id="{7CCACACA-E938-D3DD-CE35-D028B041873E}"/>
              </a:ext>
            </a:extLst>
          </p:cNvPr>
          <p:cNvGrpSpPr/>
          <p:nvPr/>
        </p:nvGrpSpPr>
        <p:grpSpPr>
          <a:xfrm>
            <a:off x="5611104" y="5223875"/>
            <a:ext cx="5768523" cy="859634"/>
            <a:chOff x="2089294" y="1858520"/>
            <a:chExt cx="5768523" cy="859634"/>
          </a:xfrm>
        </p:grpSpPr>
        <p:grpSp>
          <p:nvGrpSpPr>
            <p:cNvPr id="77" name="Group 76">
              <a:extLst>
                <a:ext uri="{FF2B5EF4-FFF2-40B4-BE49-F238E27FC236}">
                  <a16:creationId xmlns:a16="http://schemas.microsoft.com/office/drawing/2014/main" id="{2F56A391-55A9-3C9D-ABF2-2AFBF1D51074}"/>
                </a:ext>
              </a:extLst>
            </p:cNvPr>
            <p:cNvGrpSpPr/>
            <p:nvPr/>
          </p:nvGrpSpPr>
          <p:grpSpPr>
            <a:xfrm>
              <a:off x="2089294" y="1858520"/>
              <a:ext cx="5768523" cy="859634"/>
              <a:chOff x="2086427" y="1860863"/>
              <a:chExt cx="5768523" cy="859634"/>
            </a:xfrm>
          </p:grpSpPr>
          <p:grpSp>
            <p:nvGrpSpPr>
              <p:cNvPr id="85" name="Group 84">
                <a:extLst>
                  <a:ext uri="{FF2B5EF4-FFF2-40B4-BE49-F238E27FC236}">
                    <a16:creationId xmlns:a16="http://schemas.microsoft.com/office/drawing/2014/main" id="{50D9479E-98C8-8229-4347-3BE32CB47388}"/>
                  </a:ext>
                </a:extLst>
              </p:cNvPr>
              <p:cNvGrpSpPr/>
              <p:nvPr/>
            </p:nvGrpSpPr>
            <p:grpSpPr>
              <a:xfrm>
                <a:off x="2086427" y="1860863"/>
                <a:ext cx="5768523" cy="859634"/>
                <a:chOff x="2473777" y="2621265"/>
                <a:chExt cx="5768523" cy="859634"/>
              </a:xfrm>
            </p:grpSpPr>
            <p:sp>
              <p:nvSpPr>
                <p:cNvPr id="88" name="Rounded Rectangle 1">
                  <a:extLst>
                    <a:ext uri="{FF2B5EF4-FFF2-40B4-BE49-F238E27FC236}">
                      <a16:creationId xmlns:a16="http://schemas.microsoft.com/office/drawing/2014/main" id="{7C6F8D4F-6CF3-D242-2537-DC721A49A357}"/>
                    </a:ext>
                  </a:extLst>
                </p:cNvPr>
                <p:cNvSpPr/>
                <p:nvPr/>
              </p:nvSpPr>
              <p:spPr>
                <a:xfrm>
                  <a:off x="2473777" y="2621265"/>
                  <a:ext cx="5768523" cy="859634"/>
                </a:xfrm>
                <a:prstGeom prst="roundRect">
                  <a:avLst>
                    <a:gd name="adj" fmla="val 8772"/>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sz="1100" dirty="0">
                    <a:solidFill>
                      <a:schemeClr val="tx1"/>
                    </a:solidFill>
                  </a:endParaRPr>
                </a:p>
              </p:txBody>
            </p:sp>
            <p:pic>
              <p:nvPicPr>
                <p:cNvPr id="89" name="Picture 88">
                  <a:extLst>
                    <a:ext uri="{FF2B5EF4-FFF2-40B4-BE49-F238E27FC236}">
                      <a16:creationId xmlns:a16="http://schemas.microsoft.com/office/drawing/2014/main" id="{136FAD3F-4F57-4A54-4BCA-AA89E30B2432}"/>
                    </a:ext>
                  </a:extLst>
                </p:cNvPr>
                <p:cNvPicPr>
                  <a:picLocks noChangeAspect="1"/>
                </p:cNvPicPr>
                <p:nvPr/>
              </p:nvPicPr>
              <p:blipFill>
                <a:blip r:embed="rId4"/>
                <a:stretch>
                  <a:fillRect/>
                </a:stretch>
              </p:blipFill>
              <p:spPr>
                <a:xfrm>
                  <a:off x="2605126" y="2655367"/>
                  <a:ext cx="957224" cy="310678"/>
                </a:xfrm>
                <a:prstGeom prst="rect">
                  <a:avLst/>
                </a:prstGeom>
              </p:spPr>
            </p:pic>
          </p:grpSp>
          <p:pic>
            <p:nvPicPr>
              <p:cNvPr id="86" name="Picture 85">
                <a:extLst>
                  <a:ext uri="{FF2B5EF4-FFF2-40B4-BE49-F238E27FC236}">
                    <a16:creationId xmlns:a16="http://schemas.microsoft.com/office/drawing/2014/main" id="{8512F024-FAFE-E0D1-1FBD-1828D1B7F65C}"/>
                  </a:ext>
                </a:extLst>
              </p:cNvPr>
              <p:cNvPicPr>
                <a:picLocks noChangeAspect="1"/>
              </p:cNvPicPr>
              <p:nvPr/>
            </p:nvPicPr>
            <p:blipFill>
              <a:blip r:embed="rId5"/>
              <a:stretch>
                <a:fillRect/>
              </a:stretch>
            </p:blipFill>
            <p:spPr>
              <a:xfrm>
                <a:off x="2249526" y="2179637"/>
                <a:ext cx="1031983" cy="388586"/>
              </a:xfrm>
              <a:prstGeom prst="rect">
                <a:avLst/>
              </a:prstGeom>
            </p:spPr>
          </p:pic>
          <p:sp>
            <p:nvSpPr>
              <p:cNvPr id="87" name="Rectangle 86">
                <a:extLst>
                  <a:ext uri="{FF2B5EF4-FFF2-40B4-BE49-F238E27FC236}">
                    <a16:creationId xmlns:a16="http://schemas.microsoft.com/office/drawing/2014/main" id="{F82D2F15-7A5D-29A4-D8E8-281213955A35}"/>
                  </a:ext>
                </a:extLst>
              </p:cNvPr>
              <p:cNvSpPr/>
              <p:nvPr/>
            </p:nvSpPr>
            <p:spPr>
              <a:xfrm>
                <a:off x="2635250" y="2366198"/>
                <a:ext cx="539750"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dirty="0"/>
              </a:p>
            </p:txBody>
          </p:sp>
        </p:grpSp>
        <p:sp>
          <p:nvSpPr>
            <p:cNvPr id="78" name="TextBox 77">
              <a:extLst>
                <a:ext uri="{FF2B5EF4-FFF2-40B4-BE49-F238E27FC236}">
                  <a16:creationId xmlns:a16="http://schemas.microsoft.com/office/drawing/2014/main" id="{8A705F31-1B69-7C13-F44A-A8C174AB53F8}"/>
                </a:ext>
              </a:extLst>
            </p:cNvPr>
            <p:cNvSpPr txBox="1"/>
            <p:nvPr/>
          </p:nvSpPr>
          <p:spPr>
            <a:xfrm>
              <a:off x="2559343" y="2313767"/>
              <a:ext cx="787400" cy="230832"/>
            </a:xfrm>
            <a:prstGeom prst="rect">
              <a:avLst/>
            </a:prstGeom>
            <a:noFill/>
          </p:spPr>
          <p:txBody>
            <a:bodyPr wrap="square" rtlCol="0">
              <a:spAutoFit/>
            </a:bodyPr>
            <a:lstStyle/>
            <a:p>
              <a:r>
                <a:rPr lang="en-GB" sz="900" dirty="0">
                  <a:solidFill>
                    <a:schemeClr val="tx1"/>
                  </a:solidFill>
                </a:rPr>
                <a:t>Transfer in</a:t>
              </a:r>
              <a:endParaRPr lang="en-NL" sz="900" dirty="0">
                <a:solidFill>
                  <a:schemeClr val="tx1"/>
                </a:solidFill>
              </a:endParaRPr>
            </a:p>
          </p:txBody>
        </p:sp>
        <p:sp>
          <p:nvSpPr>
            <p:cNvPr id="79" name="TextBox 78">
              <a:extLst>
                <a:ext uri="{FF2B5EF4-FFF2-40B4-BE49-F238E27FC236}">
                  <a16:creationId xmlns:a16="http://schemas.microsoft.com/office/drawing/2014/main" id="{198F0CA6-6659-101B-0774-93977E086DB3}"/>
                </a:ext>
              </a:extLst>
            </p:cNvPr>
            <p:cNvSpPr txBox="1"/>
            <p:nvPr/>
          </p:nvSpPr>
          <p:spPr>
            <a:xfrm>
              <a:off x="6742347" y="2287766"/>
              <a:ext cx="1085114" cy="230832"/>
            </a:xfrm>
            <a:prstGeom prst="rect">
              <a:avLst/>
            </a:prstGeom>
            <a:noFill/>
          </p:spPr>
          <p:txBody>
            <a:bodyPr wrap="square" rtlCol="0">
              <a:spAutoFit/>
            </a:bodyPr>
            <a:lstStyle/>
            <a:p>
              <a:r>
                <a:rPr lang="en-GB" sz="900" dirty="0">
                  <a:solidFill>
                    <a:schemeClr val="tx1"/>
                  </a:solidFill>
                </a:rPr>
                <a:t>3,000.000 MT.V</a:t>
              </a:r>
              <a:endParaRPr lang="en-NL" sz="900" dirty="0">
                <a:solidFill>
                  <a:schemeClr val="tx1"/>
                </a:solidFill>
              </a:endParaRPr>
            </a:p>
          </p:txBody>
        </p:sp>
        <p:sp>
          <p:nvSpPr>
            <p:cNvPr id="80" name="TextBox 79">
              <a:extLst>
                <a:ext uri="{FF2B5EF4-FFF2-40B4-BE49-F238E27FC236}">
                  <a16:creationId xmlns:a16="http://schemas.microsoft.com/office/drawing/2014/main" id="{CD67C69E-52DA-56A1-B9CF-E6CFB9AC8FD3}"/>
                </a:ext>
              </a:extLst>
            </p:cNvPr>
            <p:cNvSpPr txBox="1"/>
            <p:nvPr/>
          </p:nvSpPr>
          <p:spPr>
            <a:xfrm>
              <a:off x="3864409" y="2290589"/>
              <a:ext cx="1585246" cy="230832"/>
            </a:xfrm>
            <a:prstGeom prst="rect">
              <a:avLst/>
            </a:prstGeom>
            <a:noFill/>
          </p:spPr>
          <p:txBody>
            <a:bodyPr wrap="square" rtlCol="0">
              <a:spAutoFit/>
            </a:bodyPr>
            <a:lstStyle/>
            <a:p>
              <a:r>
                <a:rPr lang="en-GB" sz="900" dirty="0">
                  <a:solidFill>
                    <a:schemeClr val="tx1"/>
                  </a:solidFill>
                </a:rPr>
                <a:t>Gasoil Undyed Max 1000 ppm</a:t>
              </a:r>
              <a:endParaRPr lang="en-NL" sz="900" dirty="0">
                <a:solidFill>
                  <a:schemeClr val="tx1"/>
                </a:solidFill>
              </a:endParaRPr>
            </a:p>
          </p:txBody>
        </p:sp>
        <p:sp>
          <p:nvSpPr>
            <p:cNvPr id="81" name="TextBox 80">
              <a:extLst>
                <a:ext uri="{FF2B5EF4-FFF2-40B4-BE49-F238E27FC236}">
                  <a16:creationId xmlns:a16="http://schemas.microsoft.com/office/drawing/2014/main" id="{74438288-0EA0-2907-74F2-6430EA024030}"/>
                </a:ext>
              </a:extLst>
            </p:cNvPr>
            <p:cNvSpPr txBox="1"/>
            <p:nvPr/>
          </p:nvSpPr>
          <p:spPr>
            <a:xfrm>
              <a:off x="5579864" y="2285423"/>
              <a:ext cx="1585246" cy="230832"/>
            </a:xfrm>
            <a:prstGeom prst="rect">
              <a:avLst/>
            </a:prstGeom>
            <a:noFill/>
          </p:spPr>
          <p:txBody>
            <a:bodyPr wrap="square" rtlCol="0">
              <a:spAutoFit/>
            </a:bodyPr>
            <a:lstStyle/>
            <a:p>
              <a:r>
                <a:rPr lang="en-GB" sz="900" dirty="0">
                  <a:solidFill>
                    <a:schemeClr val="tx1"/>
                  </a:solidFill>
                </a:rPr>
                <a:t>271019 47.90</a:t>
              </a:r>
              <a:endParaRPr lang="en-NL" sz="900" dirty="0">
                <a:solidFill>
                  <a:schemeClr val="tx1"/>
                </a:solidFill>
              </a:endParaRPr>
            </a:p>
          </p:txBody>
        </p:sp>
        <p:pic>
          <p:nvPicPr>
            <p:cNvPr id="82" name="Picture 81">
              <a:extLst>
                <a:ext uri="{FF2B5EF4-FFF2-40B4-BE49-F238E27FC236}">
                  <a16:creationId xmlns:a16="http://schemas.microsoft.com/office/drawing/2014/main" id="{8CFF816D-11F7-1B8A-C3E6-835DBF8B852D}"/>
                </a:ext>
              </a:extLst>
            </p:cNvPr>
            <p:cNvPicPr>
              <a:picLocks noChangeAspect="1"/>
            </p:cNvPicPr>
            <p:nvPr/>
          </p:nvPicPr>
          <p:blipFill>
            <a:blip r:embed="rId6"/>
            <a:stretch>
              <a:fillRect/>
            </a:stretch>
          </p:blipFill>
          <p:spPr>
            <a:xfrm>
              <a:off x="5634343" y="2117575"/>
              <a:ext cx="575958" cy="165505"/>
            </a:xfrm>
            <a:prstGeom prst="rect">
              <a:avLst/>
            </a:prstGeom>
          </p:spPr>
        </p:pic>
        <p:pic>
          <p:nvPicPr>
            <p:cNvPr id="83" name="Picture 82">
              <a:extLst>
                <a:ext uri="{FF2B5EF4-FFF2-40B4-BE49-F238E27FC236}">
                  <a16:creationId xmlns:a16="http://schemas.microsoft.com/office/drawing/2014/main" id="{A8D6C5EA-D3ED-8A80-35F8-E40424612302}"/>
                </a:ext>
              </a:extLst>
            </p:cNvPr>
            <p:cNvPicPr>
              <a:picLocks noChangeAspect="1"/>
            </p:cNvPicPr>
            <p:nvPr/>
          </p:nvPicPr>
          <p:blipFill>
            <a:blip r:embed="rId7"/>
            <a:stretch>
              <a:fillRect/>
            </a:stretch>
          </p:blipFill>
          <p:spPr>
            <a:xfrm>
              <a:off x="3893194" y="2127572"/>
              <a:ext cx="447156" cy="151456"/>
            </a:xfrm>
            <a:prstGeom prst="rect">
              <a:avLst/>
            </a:prstGeom>
          </p:spPr>
        </p:pic>
        <p:pic>
          <p:nvPicPr>
            <p:cNvPr id="84" name="Picture 83">
              <a:extLst>
                <a:ext uri="{FF2B5EF4-FFF2-40B4-BE49-F238E27FC236}">
                  <a16:creationId xmlns:a16="http://schemas.microsoft.com/office/drawing/2014/main" id="{AC520B60-3A60-143E-0397-DEE1E78E764B}"/>
                </a:ext>
              </a:extLst>
            </p:cNvPr>
            <p:cNvPicPr>
              <a:picLocks noChangeAspect="1"/>
            </p:cNvPicPr>
            <p:nvPr/>
          </p:nvPicPr>
          <p:blipFill>
            <a:blip r:embed="rId8"/>
            <a:stretch>
              <a:fillRect/>
            </a:stretch>
          </p:blipFill>
          <p:spPr>
            <a:xfrm>
              <a:off x="6796826" y="2136397"/>
              <a:ext cx="345777" cy="156680"/>
            </a:xfrm>
            <a:prstGeom prst="rect">
              <a:avLst/>
            </a:prstGeom>
          </p:spPr>
        </p:pic>
      </p:grpSp>
      <p:sp>
        <p:nvSpPr>
          <p:cNvPr id="90" name="Speech Bubble: Rectangle with Corners Rounded 89">
            <a:extLst>
              <a:ext uri="{FF2B5EF4-FFF2-40B4-BE49-F238E27FC236}">
                <a16:creationId xmlns:a16="http://schemas.microsoft.com/office/drawing/2014/main" id="{C4CF0037-75B1-9A70-3766-8F8B4CFC5DBF}"/>
              </a:ext>
            </a:extLst>
          </p:cNvPr>
          <p:cNvSpPr/>
          <p:nvPr/>
        </p:nvSpPr>
        <p:spPr>
          <a:xfrm>
            <a:off x="899053" y="3175000"/>
            <a:ext cx="3789082" cy="450434"/>
          </a:xfrm>
          <a:prstGeom prst="wedgeRoundRectCallout">
            <a:avLst>
              <a:gd name="adj1" fmla="val -53593"/>
              <a:gd name="adj2" fmla="val -1171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t>Existing Activities overview on Tank details Page. I.e. showing all Activities related to the Tank (Storage Unit) </a:t>
            </a:r>
            <a:endParaRPr lang="en-NL" sz="1200" dirty="0"/>
          </a:p>
        </p:txBody>
      </p:sp>
      <p:sp>
        <p:nvSpPr>
          <p:cNvPr id="91" name="Speech Bubble: Rectangle with Corners Rounded 90">
            <a:extLst>
              <a:ext uri="{FF2B5EF4-FFF2-40B4-BE49-F238E27FC236}">
                <a16:creationId xmlns:a16="http://schemas.microsoft.com/office/drawing/2014/main" id="{8690C43C-A80A-A4F7-55A1-47B581FA9497}"/>
              </a:ext>
            </a:extLst>
          </p:cNvPr>
          <p:cNvSpPr/>
          <p:nvPr/>
        </p:nvSpPr>
        <p:spPr>
          <a:xfrm>
            <a:off x="1607213" y="5308093"/>
            <a:ext cx="3789082" cy="859634"/>
          </a:xfrm>
          <a:prstGeom prst="wedgeRoundRectCallout">
            <a:avLst>
              <a:gd name="adj1" fmla="val 55171"/>
              <a:gd name="adj2" fmla="val -43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t>Non existing (yet) View from Nomination perspective showing all Activities with Nomination reference. Allows a View to see all Activities that (should) have led to completion of the Nomination.</a:t>
            </a:r>
            <a:endParaRPr lang="en-NL" sz="1200" dirty="0"/>
          </a:p>
        </p:txBody>
      </p:sp>
      <p:cxnSp>
        <p:nvCxnSpPr>
          <p:cNvPr id="72" name="Straight Arrow Connector 71">
            <a:extLst>
              <a:ext uri="{FF2B5EF4-FFF2-40B4-BE49-F238E27FC236}">
                <a16:creationId xmlns:a16="http://schemas.microsoft.com/office/drawing/2014/main" id="{68DDDDB5-B1C3-F7F7-CED0-9EDFA35105F0}"/>
              </a:ext>
            </a:extLst>
          </p:cNvPr>
          <p:cNvCxnSpPr>
            <a:cxnSpLocks/>
          </p:cNvCxnSpPr>
          <p:nvPr/>
        </p:nvCxnSpPr>
        <p:spPr>
          <a:xfrm flipV="1">
            <a:off x="6613970" y="894621"/>
            <a:ext cx="2693517" cy="1369239"/>
          </a:xfrm>
          <a:prstGeom prst="straightConnector1">
            <a:avLst/>
          </a:prstGeom>
          <a:ln>
            <a:solidFill>
              <a:srgbClr val="FFC00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73" name="Straight Arrow Connector 72">
            <a:extLst>
              <a:ext uri="{FF2B5EF4-FFF2-40B4-BE49-F238E27FC236}">
                <a16:creationId xmlns:a16="http://schemas.microsoft.com/office/drawing/2014/main" id="{7CC00464-9A61-5EDA-3C48-9F542D7BEB8F}"/>
              </a:ext>
            </a:extLst>
          </p:cNvPr>
          <p:cNvCxnSpPr>
            <a:cxnSpLocks/>
          </p:cNvCxnSpPr>
          <p:nvPr/>
        </p:nvCxnSpPr>
        <p:spPr>
          <a:xfrm flipV="1">
            <a:off x="9022870" y="4250993"/>
            <a:ext cx="2575933" cy="853610"/>
          </a:xfrm>
          <a:prstGeom prst="straightConnector1">
            <a:avLst/>
          </a:prstGeom>
          <a:ln>
            <a:solidFill>
              <a:srgbClr val="FFC00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01" name="Rectangle 100">
            <a:extLst>
              <a:ext uri="{FF2B5EF4-FFF2-40B4-BE49-F238E27FC236}">
                <a16:creationId xmlns:a16="http://schemas.microsoft.com/office/drawing/2014/main" id="{343C21AE-1B5E-8D5A-DFF7-A55803A6EE21}"/>
              </a:ext>
            </a:extLst>
          </p:cNvPr>
          <p:cNvSpPr/>
          <p:nvPr/>
        </p:nvSpPr>
        <p:spPr>
          <a:xfrm>
            <a:off x="4794250" y="4022226"/>
            <a:ext cx="321036" cy="972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100" name="TextBox 99">
            <a:extLst>
              <a:ext uri="{FF2B5EF4-FFF2-40B4-BE49-F238E27FC236}">
                <a16:creationId xmlns:a16="http://schemas.microsoft.com/office/drawing/2014/main" id="{433387AB-0D17-7355-167B-6A53BC7AA98B}"/>
              </a:ext>
            </a:extLst>
          </p:cNvPr>
          <p:cNvSpPr txBox="1"/>
          <p:nvPr/>
        </p:nvSpPr>
        <p:spPr>
          <a:xfrm>
            <a:off x="4744587" y="3976033"/>
            <a:ext cx="537327" cy="176972"/>
          </a:xfrm>
          <a:prstGeom prst="rect">
            <a:avLst/>
          </a:prstGeom>
          <a:noFill/>
        </p:spPr>
        <p:txBody>
          <a:bodyPr wrap="none" rtlCol="0">
            <a:spAutoFit/>
          </a:bodyPr>
          <a:lstStyle/>
          <a:p>
            <a:r>
              <a:rPr lang="en-GB" sz="550" b="1" dirty="0"/>
              <a:t>Nomination</a:t>
            </a:r>
            <a:endParaRPr lang="en-NL" sz="550" b="1" dirty="0"/>
          </a:p>
        </p:txBody>
      </p:sp>
      <p:sp>
        <p:nvSpPr>
          <p:cNvPr id="102" name="TextBox 101">
            <a:extLst>
              <a:ext uri="{FF2B5EF4-FFF2-40B4-BE49-F238E27FC236}">
                <a16:creationId xmlns:a16="http://schemas.microsoft.com/office/drawing/2014/main" id="{42EF70D9-691F-F707-9673-F082F84D468E}"/>
              </a:ext>
            </a:extLst>
          </p:cNvPr>
          <p:cNvSpPr txBox="1"/>
          <p:nvPr/>
        </p:nvSpPr>
        <p:spPr>
          <a:xfrm>
            <a:off x="4750747" y="4194589"/>
            <a:ext cx="551754" cy="176972"/>
          </a:xfrm>
          <a:prstGeom prst="rect">
            <a:avLst/>
          </a:prstGeom>
          <a:noFill/>
        </p:spPr>
        <p:txBody>
          <a:bodyPr wrap="none" rtlCol="0">
            <a:spAutoFit/>
          </a:bodyPr>
          <a:lstStyle/>
          <a:p>
            <a:r>
              <a:rPr lang="en-GB" sz="550" dirty="0">
                <a:solidFill>
                  <a:schemeClr val="tx1">
                    <a:lumMod val="65000"/>
                    <a:lumOff val="35000"/>
                  </a:schemeClr>
                </a:solidFill>
              </a:rPr>
              <a:t>NM 000 067,</a:t>
            </a:r>
            <a:endParaRPr lang="en-NL" sz="550" dirty="0">
              <a:solidFill>
                <a:schemeClr val="tx1">
                  <a:lumMod val="65000"/>
                  <a:lumOff val="35000"/>
                </a:schemeClr>
              </a:solidFill>
            </a:endParaRPr>
          </a:p>
        </p:txBody>
      </p:sp>
      <p:sp>
        <p:nvSpPr>
          <p:cNvPr id="103" name="TextBox 102">
            <a:extLst>
              <a:ext uri="{FF2B5EF4-FFF2-40B4-BE49-F238E27FC236}">
                <a16:creationId xmlns:a16="http://schemas.microsoft.com/office/drawing/2014/main" id="{7CAADB7E-B52A-6C39-CE90-FCD009A48A1A}"/>
              </a:ext>
            </a:extLst>
          </p:cNvPr>
          <p:cNvSpPr txBox="1"/>
          <p:nvPr/>
        </p:nvSpPr>
        <p:spPr>
          <a:xfrm>
            <a:off x="4744587" y="4511751"/>
            <a:ext cx="535724" cy="176972"/>
          </a:xfrm>
          <a:prstGeom prst="rect">
            <a:avLst/>
          </a:prstGeom>
          <a:noFill/>
        </p:spPr>
        <p:txBody>
          <a:bodyPr wrap="none" rtlCol="0">
            <a:spAutoFit/>
          </a:bodyPr>
          <a:lstStyle/>
          <a:p>
            <a:r>
              <a:rPr lang="en-GB" sz="550" dirty="0">
                <a:solidFill>
                  <a:schemeClr val="tx1">
                    <a:lumMod val="65000"/>
                    <a:lumOff val="35000"/>
                  </a:schemeClr>
                </a:solidFill>
              </a:rPr>
              <a:t>NM 000 074</a:t>
            </a:r>
            <a:endParaRPr lang="en-NL" sz="550" dirty="0">
              <a:solidFill>
                <a:schemeClr val="tx1">
                  <a:lumMod val="65000"/>
                  <a:lumOff val="35000"/>
                </a:schemeClr>
              </a:solidFill>
            </a:endParaRPr>
          </a:p>
        </p:txBody>
      </p:sp>
      <p:pic>
        <p:nvPicPr>
          <p:cNvPr id="105" name="Picture 104">
            <a:extLst>
              <a:ext uri="{FF2B5EF4-FFF2-40B4-BE49-F238E27FC236}">
                <a16:creationId xmlns:a16="http://schemas.microsoft.com/office/drawing/2014/main" id="{20D1A9C0-1FDF-BCF5-D9D4-4F951DC56ED4}"/>
              </a:ext>
            </a:extLst>
          </p:cNvPr>
          <p:cNvPicPr>
            <a:picLocks noChangeAspect="1"/>
          </p:cNvPicPr>
          <p:nvPr/>
        </p:nvPicPr>
        <p:blipFill>
          <a:blip r:embed="rId9"/>
          <a:stretch>
            <a:fillRect/>
          </a:stretch>
        </p:blipFill>
        <p:spPr>
          <a:xfrm>
            <a:off x="7166434" y="5998559"/>
            <a:ext cx="4924112" cy="596303"/>
          </a:xfrm>
          <a:prstGeom prst="rect">
            <a:avLst/>
          </a:prstGeom>
        </p:spPr>
      </p:pic>
      <p:cxnSp>
        <p:nvCxnSpPr>
          <p:cNvPr id="107" name="Straight Arrow Connector 106">
            <a:extLst>
              <a:ext uri="{FF2B5EF4-FFF2-40B4-BE49-F238E27FC236}">
                <a16:creationId xmlns:a16="http://schemas.microsoft.com/office/drawing/2014/main" id="{77D03A92-9BB7-BE34-2826-EF7FAC9EAA7B}"/>
              </a:ext>
            </a:extLst>
          </p:cNvPr>
          <p:cNvCxnSpPr/>
          <p:nvPr/>
        </p:nvCxnSpPr>
        <p:spPr>
          <a:xfrm>
            <a:off x="10318636" y="5728723"/>
            <a:ext cx="10946" cy="439004"/>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pic>
        <p:nvPicPr>
          <p:cNvPr id="2" name="Image" descr="Image">
            <a:extLst>
              <a:ext uri="{FF2B5EF4-FFF2-40B4-BE49-F238E27FC236}">
                <a16:creationId xmlns:a16="http://schemas.microsoft.com/office/drawing/2014/main" id="{50E7C900-078B-DDBF-91BE-65C168033C7D}"/>
              </a:ext>
            </a:extLst>
          </p:cNvPr>
          <p:cNvPicPr>
            <a:picLocks noChangeAspect="1"/>
          </p:cNvPicPr>
          <p:nvPr/>
        </p:nvPicPr>
        <p:blipFill>
          <a:blip r:embed="rId10"/>
          <a:stretch>
            <a:fillRect/>
          </a:stretch>
        </p:blipFill>
        <p:spPr>
          <a:xfrm>
            <a:off x="8351227" y="2108608"/>
            <a:ext cx="1114979" cy="804582"/>
          </a:xfrm>
          <a:prstGeom prst="rect">
            <a:avLst/>
          </a:prstGeom>
          <a:ln w="12700">
            <a:miter lim="400000"/>
          </a:ln>
        </p:spPr>
      </p:pic>
      <p:pic>
        <p:nvPicPr>
          <p:cNvPr id="3" name="Image" descr="Image">
            <a:extLst>
              <a:ext uri="{FF2B5EF4-FFF2-40B4-BE49-F238E27FC236}">
                <a16:creationId xmlns:a16="http://schemas.microsoft.com/office/drawing/2014/main" id="{109055EA-3078-6AC6-FB9F-88A294C6398A}"/>
              </a:ext>
            </a:extLst>
          </p:cNvPr>
          <p:cNvPicPr>
            <a:picLocks noChangeAspect="1"/>
          </p:cNvPicPr>
          <p:nvPr/>
        </p:nvPicPr>
        <p:blipFill>
          <a:blip r:embed="rId11"/>
          <a:stretch>
            <a:fillRect/>
          </a:stretch>
        </p:blipFill>
        <p:spPr>
          <a:xfrm>
            <a:off x="10887618" y="1971672"/>
            <a:ext cx="901305" cy="940269"/>
          </a:xfrm>
          <a:prstGeom prst="rect">
            <a:avLst/>
          </a:prstGeom>
          <a:ln w="12700">
            <a:miter lim="400000"/>
          </a:ln>
        </p:spPr>
      </p:pic>
      <p:sp>
        <p:nvSpPr>
          <p:cNvPr id="4" name="Rectangle: Rounded Corners 3">
            <a:extLst>
              <a:ext uri="{FF2B5EF4-FFF2-40B4-BE49-F238E27FC236}">
                <a16:creationId xmlns:a16="http://schemas.microsoft.com/office/drawing/2014/main" id="{8041F00B-30FE-A198-AAFD-FCD6390F3C35}"/>
              </a:ext>
            </a:extLst>
          </p:cNvPr>
          <p:cNvSpPr/>
          <p:nvPr/>
        </p:nvSpPr>
        <p:spPr>
          <a:xfrm>
            <a:off x="10954095" y="2746355"/>
            <a:ext cx="768350" cy="3311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t>Storage Unit</a:t>
            </a:r>
            <a:endParaRPr lang="en-NL" sz="900" dirty="0"/>
          </a:p>
        </p:txBody>
      </p:sp>
      <p:pic>
        <p:nvPicPr>
          <p:cNvPr id="5" name="Image" descr="Image">
            <a:extLst>
              <a:ext uri="{FF2B5EF4-FFF2-40B4-BE49-F238E27FC236}">
                <a16:creationId xmlns:a16="http://schemas.microsoft.com/office/drawing/2014/main" id="{96C2B1F3-EE13-FF99-3DB9-8E57663C6FD5}"/>
              </a:ext>
            </a:extLst>
          </p:cNvPr>
          <p:cNvPicPr>
            <a:picLocks noChangeAspect="1"/>
          </p:cNvPicPr>
          <p:nvPr/>
        </p:nvPicPr>
        <p:blipFill>
          <a:blip r:embed="rId11"/>
          <a:stretch>
            <a:fillRect/>
          </a:stretch>
        </p:blipFill>
        <p:spPr>
          <a:xfrm>
            <a:off x="8048090" y="3273421"/>
            <a:ext cx="901305" cy="940269"/>
          </a:xfrm>
          <a:prstGeom prst="rect">
            <a:avLst/>
          </a:prstGeom>
          <a:ln w="12700">
            <a:miter lim="400000"/>
          </a:ln>
        </p:spPr>
      </p:pic>
      <p:sp>
        <p:nvSpPr>
          <p:cNvPr id="6" name="Rectangle: Rounded Corners 5">
            <a:extLst>
              <a:ext uri="{FF2B5EF4-FFF2-40B4-BE49-F238E27FC236}">
                <a16:creationId xmlns:a16="http://schemas.microsoft.com/office/drawing/2014/main" id="{CC686887-6A94-9F79-B7CD-F522B60A2A10}"/>
              </a:ext>
            </a:extLst>
          </p:cNvPr>
          <p:cNvSpPr/>
          <p:nvPr/>
        </p:nvSpPr>
        <p:spPr>
          <a:xfrm>
            <a:off x="8166423" y="2746355"/>
            <a:ext cx="768350" cy="3311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t>Storage Unit</a:t>
            </a:r>
            <a:endParaRPr lang="en-NL" sz="900" dirty="0"/>
          </a:p>
        </p:txBody>
      </p:sp>
      <p:sp>
        <p:nvSpPr>
          <p:cNvPr id="7" name="Rectangle: Rounded Corners 6">
            <a:extLst>
              <a:ext uri="{FF2B5EF4-FFF2-40B4-BE49-F238E27FC236}">
                <a16:creationId xmlns:a16="http://schemas.microsoft.com/office/drawing/2014/main" id="{1766D5B2-B932-23C4-AE73-0EEE95925A27}"/>
              </a:ext>
            </a:extLst>
          </p:cNvPr>
          <p:cNvSpPr/>
          <p:nvPr/>
        </p:nvSpPr>
        <p:spPr>
          <a:xfrm>
            <a:off x="8151305" y="4015117"/>
            <a:ext cx="768350" cy="3311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t>Storage Unit</a:t>
            </a:r>
            <a:endParaRPr lang="en-NL" sz="900" dirty="0"/>
          </a:p>
        </p:txBody>
      </p:sp>
      <p:cxnSp>
        <p:nvCxnSpPr>
          <p:cNvPr id="8" name="Straight Arrow Connector 7">
            <a:extLst>
              <a:ext uri="{FF2B5EF4-FFF2-40B4-BE49-F238E27FC236}">
                <a16:creationId xmlns:a16="http://schemas.microsoft.com/office/drawing/2014/main" id="{23B161D6-6730-EF42-1929-0D6AE6C1A7B5}"/>
              </a:ext>
            </a:extLst>
          </p:cNvPr>
          <p:cNvCxnSpPr>
            <a:cxnSpLocks/>
            <a:stCxn id="6" idx="3"/>
            <a:endCxn id="4" idx="1"/>
          </p:cNvCxnSpPr>
          <p:nvPr/>
        </p:nvCxnSpPr>
        <p:spPr>
          <a:xfrm>
            <a:off x="8934773" y="2911940"/>
            <a:ext cx="201932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B87A1735-1DDE-ED65-1D60-314F625B9642}"/>
              </a:ext>
            </a:extLst>
          </p:cNvPr>
          <p:cNvCxnSpPr>
            <a:cxnSpLocks/>
            <a:stCxn id="7" idx="3"/>
          </p:cNvCxnSpPr>
          <p:nvPr/>
        </p:nvCxnSpPr>
        <p:spPr>
          <a:xfrm flipV="1">
            <a:off x="8919655" y="3086088"/>
            <a:ext cx="2034440" cy="109461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Rectangle: Rounded Corners 9">
            <a:extLst>
              <a:ext uri="{FF2B5EF4-FFF2-40B4-BE49-F238E27FC236}">
                <a16:creationId xmlns:a16="http://schemas.microsoft.com/office/drawing/2014/main" id="{FF5C5392-A1AC-66B9-1F7F-0EBC9F0F2D5E}"/>
              </a:ext>
            </a:extLst>
          </p:cNvPr>
          <p:cNvSpPr/>
          <p:nvPr/>
        </p:nvSpPr>
        <p:spPr>
          <a:xfrm>
            <a:off x="9598824" y="3457539"/>
            <a:ext cx="768350" cy="331170"/>
          </a:xfrm>
          <a:prstGeom prst="roundRect">
            <a:avLst/>
          </a:prstGeom>
          <a:solidFill>
            <a:schemeClr val="accent6">
              <a:lumMod val="40000"/>
              <a:lumOff val="6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t>Activity - Movement</a:t>
            </a:r>
            <a:endParaRPr lang="en-NL" sz="900" dirty="0"/>
          </a:p>
        </p:txBody>
      </p:sp>
      <p:sp>
        <p:nvSpPr>
          <p:cNvPr id="11" name="Rectangle: Rounded Corners 10">
            <a:extLst>
              <a:ext uri="{FF2B5EF4-FFF2-40B4-BE49-F238E27FC236}">
                <a16:creationId xmlns:a16="http://schemas.microsoft.com/office/drawing/2014/main" id="{BE9DFB36-AF4A-DCFC-1325-41EAFD48B62D}"/>
              </a:ext>
            </a:extLst>
          </p:cNvPr>
          <p:cNvSpPr/>
          <p:nvPr/>
        </p:nvSpPr>
        <p:spPr>
          <a:xfrm>
            <a:off x="9598824" y="2748568"/>
            <a:ext cx="768350" cy="331170"/>
          </a:xfrm>
          <a:prstGeom prst="roundRect">
            <a:avLst/>
          </a:prstGeom>
          <a:solidFill>
            <a:schemeClr val="accent6">
              <a:lumMod val="40000"/>
              <a:lumOff val="6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t>Activity - Movement</a:t>
            </a:r>
            <a:endParaRPr lang="en-NL" sz="900" dirty="0"/>
          </a:p>
        </p:txBody>
      </p:sp>
      <p:sp>
        <p:nvSpPr>
          <p:cNvPr id="12" name="TextBox 11">
            <a:extLst>
              <a:ext uri="{FF2B5EF4-FFF2-40B4-BE49-F238E27FC236}">
                <a16:creationId xmlns:a16="http://schemas.microsoft.com/office/drawing/2014/main" id="{EBEA8E59-EBE7-002D-DCAD-53E729AA5B1C}"/>
              </a:ext>
            </a:extLst>
          </p:cNvPr>
          <p:cNvSpPr txBox="1"/>
          <p:nvPr/>
        </p:nvSpPr>
        <p:spPr>
          <a:xfrm>
            <a:off x="9254117" y="1501525"/>
            <a:ext cx="1576180" cy="369332"/>
          </a:xfrm>
          <a:prstGeom prst="rect">
            <a:avLst/>
          </a:prstGeom>
          <a:noFill/>
        </p:spPr>
        <p:txBody>
          <a:bodyPr wrap="square" rtlCol="0">
            <a:spAutoFit/>
          </a:bodyPr>
          <a:lstStyle/>
          <a:p>
            <a:r>
              <a:rPr lang="en-GB" dirty="0"/>
              <a:t>Changed plan</a:t>
            </a:r>
            <a:endParaRPr lang="en-NL" dirty="0"/>
          </a:p>
        </p:txBody>
      </p:sp>
      <p:pic>
        <p:nvPicPr>
          <p:cNvPr id="16" name="Picture 15">
            <a:extLst>
              <a:ext uri="{FF2B5EF4-FFF2-40B4-BE49-F238E27FC236}">
                <a16:creationId xmlns:a16="http://schemas.microsoft.com/office/drawing/2014/main" id="{BAE2A3AD-7164-0C0E-CA24-7717E1C91317}"/>
              </a:ext>
            </a:extLst>
          </p:cNvPr>
          <p:cNvPicPr>
            <a:picLocks noChangeAspect="1"/>
          </p:cNvPicPr>
          <p:nvPr/>
        </p:nvPicPr>
        <p:blipFill>
          <a:blip r:embed="rId12"/>
          <a:stretch>
            <a:fillRect/>
          </a:stretch>
        </p:blipFill>
        <p:spPr>
          <a:xfrm>
            <a:off x="1358173" y="4213638"/>
            <a:ext cx="552620" cy="222249"/>
          </a:xfrm>
          <a:prstGeom prst="rect">
            <a:avLst/>
          </a:prstGeom>
        </p:spPr>
      </p:pic>
      <p:pic>
        <p:nvPicPr>
          <p:cNvPr id="17" name="Picture 16">
            <a:extLst>
              <a:ext uri="{FF2B5EF4-FFF2-40B4-BE49-F238E27FC236}">
                <a16:creationId xmlns:a16="http://schemas.microsoft.com/office/drawing/2014/main" id="{3D4EC4E8-3A0D-90EF-A1B1-8BE9E2AE1C71}"/>
              </a:ext>
            </a:extLst>
          </p:cNvPr>
          <p:cNvPicPr>
            <a:picLocks noChangeAspect="1"/>
          </p:cNvPicPr>
          <p:nvPr/>
        </p:nvPicPr>
        <p:blipFill>
          <a:blip r:embed="rId12"/>
          <a:stretch>
            <a:fillRect/>
          </a:stretch>
        </p:blipFill>
        <p:spPr>
          <a:xfrm>
            <a:off x="7764665" y="6053018"/>
            <a:ext cx="552620" cy="222249"/>
          </a:xfrm>
          <a:prstGeom prst="rect">
            <a:avLst/>
          </a:prstGeom>
        </p:spPr>
      </p:pic>
      <p:sp>
        <p:nvSpPr>
          <p:cNvPr id="13" name="TextBox 12">
            <a:extLst>
              <a:ext uri="{FF2B5EF4-FFF2-40B4-BE49-F238E27FC236}">
                <a16:creationId xmlns:a16="http://schemas.microsoft.com/office/drawing/2014/main" id="{5F9296CD-CD0B-904F-0ECB-0BE744B92C56}"/>
              </a:ext>
            </a:extLst>
          </p:cNvPr>
          <p:cNvSpPr txBox="1"/>
          <p:nvPr/>
        </p:nvSpPr>
        <p:spPr>
          <a:xfrm>
            <a:off x="4750747" y="4289734"/>
            <a:ext cx="535724" cy="176972"/>
          </a:xfrm>
          <a:prstGeom prst="rect">
            <a:avLst/>
          </a:prstGeom>
          <a:noFill/>
        </p:spPr>
        <p:txBody>
          <a:bodyPr wrap="none" rtlCol="0">
            <a:spAutoFit/>
          </a:bodyPr>
          <a:lstStyle/>
          <a:p>
            <a:r>
              <a:rPr lang="en-GB" sz="550" dirty="0">
                <a:solidFill>
                  <a:schemeClr val="tx1">
                    <a:lumMod val="65000"/>
                    <a:lumOff val="35000"/>
                  </a:schemeClr>
                </a:solidFill>
              </a:rPr>
              <a:t>NM 000 074</a:t>
            </a:r>
            <a:endParaRPr lang="en-NL" sz="550" dirty="0">
              <a:solidFill>
                <a:schemeClr val="tx1">
                  <a:lumMod val="65000"/>
                  <a:lumOff val="35000"/>
                </a:schemeClr>
              </a:solidFill>
            </a:endParaRPr>
          </a:p>
        </p:txBody>
      </p:sp>
    </p:spTree>
    <p:extLst>
      <p:ext uri="{BB962C8B-B14F-4D97-AF65-F5344CB8AC3E}">
        <p14:creationId xmlns:p14="http://schemas.microsoft.com/office/powerpoint/2010/main" val="26953802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a:extLst>
              <a:ext uri="{FF2B5EF4-FFF2-40B4-BE49-F238E27FC236}">
                <a16:creationId xmlns:a16="http://schemas.microsoft.com/office/drawing/2014/main" id="{1E858F25-E208-EB84-21AF-BF7067CBDC6E}"/>
              </a:ext>
            </a:extLst>
          </p:cNvPr>
          <p:cNvSpPr txBox="1"/>
          <p:nvPr/>
        </p:nvSpPr>
        <p:spPr>
          <a:xfrm>
            <a:off x="867928" y="461092"/>
            <a:ext cx="9139672" cy="369332"/>
          </a:xfrm>
          <a:prstGeom prst="rect">
            <a:avLst/>
          </a:prstGeom>
          <a:noFill/>
        </p:spPr>
        <p:txBody>
          <a:bodyPr wrap="square" rtlCol="0">
            <a:spAutoFit/>
          </a:bodyPr>
          <a:lstStyle/>
          <a:p>
            <a:r>
              <a:rPr lang="en-GB" dirty="0"/>
              <a:t>Nomination process from User Task to Automated process.</a:t>
            </a:r>
            <a:endParaRPr lang="en-NL" dirty="0"/>
          </a:p>
        </p:txBody>
      </p:sp>
      <p:sp>
        <p:nvSpPr>
          <p:cNvPr id="50" name="TextBox 49">
            <a:extLst>
              <a:ext uri="{FF2B5EF4-FFF2-40B4-BE49-F238E27FC236}">
                <a16:creationId xmlns:a16="http://schemas.microsoft.com/office/drawing/2014/main" id="{17E46890-C88D-AB00-0B12-1D09F1DF52D1}"/>
              </a:ext>
            </a:extLst>
          </p:cNvPr>
          <p:cNvSpPr txBox="1"/>
          <p:nvPr/>
        </p:nvSpPr>
        <p:spPr>
          <a:xfrm>
            <a:off x="899052" y="934667"/>
            <a:ext cx="9902297" cy="900246"/>
          </a:xfrm>
          <a:prstGeom prst="rect">
            <a:avLst/>
          </a:prstGeom>
          <a:noFill/>
        </p:spPr>
        <p:txBody>
          <a:bodyPr wrap="square" rtlCol="0">
            <a:spAutoFit/>
          </a:bodyPr>
          <a:lstStyle/>
          <a:p>
            <a:r>
              <a:rPr lang="en-GB" sz="1050" dirty="0"/>
              <a:t>Once the functionality is there to offer the User Task, it could be considered to automate. When a  Activity is created from the Nomination, it already picks up data such as the Nomination reference or the Source or Destination (Storage Unit). The other way around, if an Activity is assigned to a Storage Unit that holds 1 Nomination, it could be considered to automatically assign this Activity to the respective Nomination. Even when there are more Nominations it could consider the Type of Movement vs the Type of Nomination. E.g. Discharge Movement matches a Nomination for Transfer in, but not with a Nomination for Transfer out. Always with the possibility to change. This way the majority of the business processes will be covered, but still allows the User to make changes to cover the non happy flows.</a:t>
            </a:r>
            <a:endParaRPr lang="en-NL" sz="1050" dirty="0"/>
          </a:p>
        </p:txBody>
      </p:sp>
      <p:grpSp>
        <p:nvGrpSpPr>
          <p:cNvPr id="33" name="Group 32">
            <a:extLst>
              <a:ext uri="{FF2B5EF4-FFF2-40B4-BE49-F238E27FC236}">
                <a16:creationId xmlns:a16="http://schemas.microsoft.com/office/drawing/2014/main" id="{7E06AA82-2A69-3B25-FD01-989903049304}"/>
              </a:ext>
            </a:extLst>
          </p:cNvPr>
          <p:cNvGrpSpPr/>
          <p:nvPr/>
        </p:nvGrpSpPr>
        <p:grpSpPr>
          <a:xfrm>
            <a:off x="1543050" y="1860863"/>
            <a:ext cx="7821574" cy="4714200"/>
            <a:chOff x="152400" y="231775"/>
            <a:chExt cx="9212224" cy="6343288"/>
          </a:xfrm>
        </p:grpSpPr>
        <p:pic>
          <p:nvPicPr>
            <p:cNvPr id="34" name="Picture 33">
              <a:extLst>
                <a:ext uri="{FF2B5EF4-FFF2-40B4-BE49-F238E27FC236}">
                  <a16:creationId xmlns:a16="http://schemas.microsoft.com/office/drawing/2014/main" id="{103B00C0-2F13-1114-FA37-22865EE7BE77}"/>
                </a:ext>
              </a:extLst>
            </p:cNvPr>
            <p:cNvPicPr>
              <a:picLocks noChangeAspect="1"/>
            </p:cNvPicPr>
            <p:nvPr/>
          </p:nvPicPr>
          <p:blipFill rotWithShape="1">
            <a:blip r:embed="rId2"/>
            <a:srcRect b="41848"/>
            <a:stretch/>
          </p:blipFill>
          <p:spPr>
            <a:xfrm>
              <a:off x="152400" y="231775"/>
              <a:ext cx="9212224" cy="3895725"/>
            </a:xfrm>
            <a:prstGeom prst="rect">
              <a:avLst/>
            </a:prstGeom>
          </p:spPr>
        </p:pic>
        <p:pic>
          <p:nvPicPr>
            <p:cNvPr id="35" name="Picture 34">
              <a:extLst>
                <a:ext uri="{FF2B5EF4-FFF2-40B4-BE49-F238E27FC236}">
                  <a16:creationId xmlns:a16="http://schemas.microsoft.com/office/drawing/2014/main" id="{51C651C4-FB89-D0B4-15D7-D9C854438D74}"/>
                </a:ext>
              </a:extLst>
            </p:cNvPr>
            <p:cNvPicPr>
              <a:picLocks noChangeAspect="1"/>
            </p:cNvPicPr>
            <p:nvPr/>
          </p:nvPicPr>
          <p:blipFill rotWithShape="1">
            <a:blip r:embed="rId3"/>
            <a:srcRect t="44415" b="35402"/>
            <a:stretch/>
          </p:blipFill>
          <p:spPr>
            <a:xfrm>
              <a:off x="152400" y="5413013"/>
              <a:ext cx="9212224" cy="1162050"/>
            </a:xfrm>
            <a:prstGeom prst="rect">
              <a:avLst/>
            </a:prstGeom>
          </p:spPr>
        </p:pic>
        <p:pic>
          <p:nvPicPr>
            <p:cNvPr id="36" name="Picture 35">
              <a:extLst>
                <a:ext uri="{FF2B5EF4-FFF2-40B4-BE49-F238E27FC236}">
                  <a16:creationId xmlns:a16="http://schemas.microsoft.com/office/drawing/2014/main" id="{62EA8CAF-6366-10EC-77CC-1B5050F508F7}"/>
                </a:ext>
              </a:extLst>
            </p:cNvPr>
            <p:cNvPicPr>
              <a:picLocks noChangeAspect="1"/>
            </p:cNvPicPr>
            <p:nvPr/>
          </p:nvPicPr>
          <p:blipFill rotWithShape="1">
            <a:blip r:embed="rId3"/>
            <a:srcRect b="77130"/>
            <a:stretch/>
          </p:blipFill>
          <p:spPr>
            <a:xfrm>
              <a:off x="152400" y="4096219"/>
              <a:ext cx="9212224" cy="1316794"/>
            </a:xfrm>
            <a:prstGeom prst="rect">
              <a:avLst/>
            </a:prstGeom>
          </p:spPr>
        </p:pic>
        <p:grpSp>
          <p:nvGrpSpPr>
            <p:cNvPr id="37" name="Group 36">
              <a:extLst>
                <a:ext uri="{FF2B5EF4-FFF2-40B4-BE49-F238E27FC236}">
                  <a16:creationId xmlns:a16="http://schemas.microsoft.com/office/drawing/2014/main" id="{5BB11D9F-731A-AD91-28A2-3996B8C6C577}"/>
                </a:ext>
              </a:extLst>
            </p:cNvPr>
            <p:cNvGrpSpPr/>
            <p:nvPr/>
          </p:nvGrpSpPr>
          <p:grpSpPr>
            <a:xfrm>
              <a:off x="2089294" y="1858519"/>
              <a:ext cx="5768523" cy="1316793"/>
              <a:chOff x="2086427" y="1860862"/>
              <a:chExt cx="5768523" cy="1316793"/>
            </a:xfrm>
          </p:grpSpPr>
          <p:grpSp>
            <p:nvGrpSpPr>
              <p:cNvPr id="46" name="Group 45">
                <a:extLst>
                  <a:ext uri="{FF2B5EF4-FFF2-40B4-BE49-F238E27FC236}">
                    <a16:creationId xmlns:a16="http://schemas.microsoft.com/office/drawing/2014/main" id="{574EC964-7C11-7518-25A6-A7658E39B7D9}"/>
                  </a:ext>
                </a:extLst>
              </p:cNvPr>
              <p:cNvGrpSpPr/>
              <p:nvPr/>
            </p:nvGrpSpPr>
            <p:grpSpPr>
              <a:xfrm>
                <a:off x="2086427" y="1860862"/>
                <a:ext cx="5768523" cy="1316793"/>
                <a:chOff x="2473777" y="2621264"/>
                <a:chExt cx="5768523" cy="1316793"/>
              </a:xfrm>
            </p:grpSpPr>
            <p:sp>
              <p:nvSpPr>
                <p:cNvPr id="71" name="Rounded Rectangle 1">
                  <a:extLst>
                    <a:ext uri="{FF2B5EF4-FFF2-40B4-BE49-F238E27FC236}">
                      <a16:creationId xmlns:a16="http://schemas.microsoft.com/office/drawing/2014/main" id="{43E47374-BE96-9B40-ACFF-F1A2340AB86F}"/>
                    </a:ext>
                  </a:extLst>
                </p:cNvPr>
                <p:cNvSpPr/>
                <p:nvPr/>
              </p:nvSpPr>
              <p:spPr>
                <a:xfrm>
                  <a:off x="2473777" y="2621264"/>
                  <a:ext cx="5768523" cy="1316793"/>
                </a:xfrm>
                <a:prstGeom prst="roundRect">
                  <a:avLst>
                    <a:gd name="adj" fmla="val 8772"/>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sz="1100" dirty="0">
                    <a:solidFill>
                      <a:schemeClr val="tx1"/>
                    </a:solidFill>
                  </a:endParaRPr>
                </a:p>
              </p:txBody>
            </p:sp>
            <p:pic>
              <p:nvPicPr>
                <p:cNvPr id="74" name="Picture 73">
                  <a:extLst>
                    <a:ext uri="{FF2B5EF4-FFF2-40B4-BE49-F238E27FC236}">
                      <a16:creationId xmlns:a16="http://schemas.microsoft.com/office/drawing/2014/main" id="{026EC402-2998-A9E5-FD28-696F3E87C2C4}"/>
                    </a:ext>
                  </a:extLst>
                </p:cNvPr>
                <p:cNvPicPr>
                  <a:picLocks noChangeAspect="1"/>
                </p:cNvPicPr>
                <p:nvPr/>
              </p:nvPicPr>
              <p:blipFill>
                <a:blip r:embed="rId4"/>
                <a:stretch>
                  <a:fillRect/>
                </a:stretch>
              </p:blipFill>
              <p:spPr>
                <a:xfrm>
                  <a:off x="2605126" y="2655367"/>
                  <a:ext cx="957224" cy="310678"/>
                </a:xfrm>
                <a:prstGeom prst="rect">
                  <a:avLst/>
                </a:prstGeom>
              </p:spPr>
            </p:pic>
          </p:grpSp>
          <p:pic>
            <p:nvPicPr>
              <p:cNvPr id="47" name="Picture 46">
                <a:extLst>
                  <a:ext uri="{FF2B5EF4-FFF2-40B4-BE49-F238E27FC236}">
                    <a16:creationId xmlns:a16="http://schemas.microsoft.com/office/drawing/2014/main" id="{272190A5-0B38-9168-3D6F-57C055BB59D1}"/>
                  </a:ext>
                </a:extLst>
              </p:cNvPr>
              <p:cNvPicPr>
                <a:picLocks noChangeAspect="1"/>
              </p:cNvPicPr>
              <p:nvPr/>
            </p:nvPicPr>
            <p:blipFill>
              <a:blip r:embed="rId5"/>
              <a:stretch>
                <a:fillRect/>
              </a:stretch>
            </p:blipFill>
            <p:spPr>
              <a:xfrm>
                <a:off x="2249526" y="2179637"/>
                <a:ext cx="1031983" cy="388586"/>
              </a:xfrm>
              <a:prstGeom prst="rect">
                <a:avLst/>
              </a:prstGeom>
            </p:spPr>
          </p:pic>
          <p:sp>
            <p:nvSpPr>
              <p:cNvPr id="70" name="Rectangle 69">
                <a:extLst>
                  <a:ext uri="{FF2B5EF4-FFF2-40B4-BE49-F238E27FC236}">
                    <a16:creationId xmlns:a16="http://schemas.microsoft.com/office/drawing/2014/main" id="{65856D7D-F7ED-CBD5-914A-084DCD042D44}"/>
                  </a:ext>
                </a:extLst>
              </p:cNvPr>
              <p:cNvSpPr/>
              <p:nvPr/>
            </p:nvSpPr>
            <p:spPr>
              <a:xfrm>
                <a:off x="2635250" y="2366198"/>
                <a:ext cx="539750"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dirty="0"/>
              </a:p>
            </p:txBody>
          </p:sp>
        </p:grpSp>
        <p:sp>
          <p:nvSpPr>
            <p:cNvPr id="38" name="TextBox 37">
              <a:extLst>
                <a:ext uri="{FF2B5EF4-FFF2-40B4-BE49-F238E27FC236}">
                  <a16:creationId xmlns:a16="http://schemas.microsoft.com/office/drawing/2014/main" id="{9E5C3646-ADF7-A247-5D6D-C56574B50219}"/>
                </a:ext>
              </a:extLst>
            </p:cNvPr>
            <p:cNvSpPr txBox="1"/>
            <p:nvPr/>
          </p:nvSpPr>
          <p:spPr>
            <a:xfrm>
              <a:off x="2559343" y="2313767"/>
              <a:ext cx="1031983" cy="310601"/>
            </a:xfrm>
            <a:prstGeom prst="rect">
              <a:avLst/>
            </a:prstGeom>
            <a:noFill/>
          </p:spPr>
          <p:txBody>
            <a:bodyPr wrap="square" rtlCol="0">
              <a:spAutoFit/>
            </a:bodyPr>
            <a:lstStyle/>
            <a:p>
              <a:r>
                <a:rPr lang="en-GB" sz="900" dirty="0">
                  <a:solidFill>
                    <a:schemeClr val="tx1"/>
                  </a:solidFill>
                </a:rPr>
                <a:t>Transfer in</a:t>
              </a:r>
              <a:endParaRPr lang="en-NL" sz="900" dirty="0">
                <a:solidFill>
                  <a:schemeClr val="tx1"/>
                </a:solidFill>
              </a:endParaRPr>
            </a:p>
          </p:txBody>
        </p:sp>
        <p:sp>
          <p:nvSpPr>
            <p:cNvPr id="39" name="Rectangle 38">
              <a:extLst>
                <a:ext uri="{FF2B5EF4-FFF2-40B4-BE49-F238E27FC236}">
                  <a16:creationId xmlns:a16="http://schemas.microsoft.com/office/drawing/2014/main" id="{23C45217-79B4-C54A-224B-1B0B7F1FCC8D}"/>
                </a:ext>
              </a:extLst>
            </p:cNvPr>
            <p:cNvSpPr/>
            <p:nvPr/>
          </p:nvSpPr>
          <p:spPr>
            <a:xfrm>
              <a:off x="2635250" y="2850750"/>
              <a:ext cx="539750"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dirty="0"/>
            </a:p>
          </p:txBody>
        </p:sp>
        <p:sp>
          <p:nvSpPr>
            <p:cNvPr id="40" name="TextBox 39">
              <a:extLst>
                <a:ext uri="{FF2B5EF4-FFF2-40B4-BE49-F238E27FC236}">
                  <a16:creationId xmlns:a16="http://schemas.microsoft.com/office/drawing/2014/main" id="{0245BC51-F5AD-1C0A-57A2-3C76613434BE}"/>
                </a:ext>
              </a:extLst>
            </p:cNvPr>
            <p:cNvSpPr txBox="1"/>
            <p:nvPr/>
          </p:nvSpPr>
          <p:spPr>
            <a:xfrm>
              <a:off x="6742347" y="2287766"/>
              <a:ext cx="1085114" cy="230832"/>
            </a:xfrm>
            <a:prstGeom prst="rect">
              <a:avLst/>
            </a:prstGeom>
            <a:noFill/>
          </p:spPr>
          <p:txBody>
            <a:bodyPr wrap="square" rtlCol="0">
              <a:spAutoFit/>
            </a:bodyPr>
            <a:lstStyle/>
            <a:p>
              <a:r>
                <a:rPr lang="en-GB" sz="900" dirty="0">
                  <a:solidFill>
                    <a:schemeClr val="tx1"/>
                  </a:solidFill>
                </a:rPr>
                <a:t>3,000.000 MT.V</a:t>
              </a:r>
              <a:endParaRPr lang="en-NL" sz="900" dirty="0">
                <a:solidFill>
                  <a:schemeClr val="tx1"/>
                </a:solidFill>
              </a:endParaRPr>
            </a:p>
          </p:txBody>
        </p:sp>
        <p:sp>
          <p:nvSpPr>
            <p:cNvPr id="41" name="TextBox 40">
              <a:extLst>
                <a:ext uri="{FF2B5EF4-FFF2-40B4-BE49-F238E27FC236}">
                  <a16:creationId xmlns:a16="http://schemas.microsoft.com/office/drawing/2014/main" id="{CBF24F6D-7201-7491-8D06-BC72E8BE9575}"/>
                </a:ext>
              </a:extLst>
            </p:cNvPr>
            <p:cNvSpPr txBox="1"/>
            <p:nvPr/>
          </p:nvSpPr>
          <p:spPr>
            <a:xfrm>
              <a:off x="3864408" y="2290589"/>
              <a:ext cx="1876443" cy="310601"/>
            </a:xfrm>
            <a:prstGeom prst="rect">
              <a:avLst/>
            </a:prstGeom>
            <a:noFill/>
          </p:spPr>
          <p:txBody>
            <a:bodyPr wrap="square" rtlCol="0">
              <a:spAutoFit/>
            </a:bodyPr>
            <a:lstStyle/>
            <a:p>
              <a:r>
                <a:rPr lang="en-GB" sz="900" dirty="0">
                  <a:solidFill>
                    <a:schemeClr val="tx1"/>
                  </a:solidFill>
                </a:rPr>
                <a:t>Gasoil Undyed Max 1000 ppm</a:t>
              </a:r>
              <a:endParaRPr lang="en-NL" sz="900" dirty="0">
                <a:solidFill>
                  <a:schemeClr val="tx1"/>
                </a:solidFill>
              </a:endParaRPr>
            </a:p>
          </p:txBody>
        </p:sp>
        <p:sp>
          <p:nvSpPr>
            <p:cNvPr id="42" name="TextBox 41">
              <a:extLst>
                <a:ext uri="{FF2B5EF4-FFF2-40B4-BE49-F238E27FC236}">
                  <a16:creationId xmlns:a16="http://schemas.microsoft.com/office/drawing/2014/main" id="{42900909-65DF-43AB-A00B-3E1343296F86}"/>
                </a:ext>
              </a:extLst>
            </p:cNvPr>
            <p:cNvSpPr txBox="1"/>
            <p:nvPr/>
          </p:nvSpPr>
          <p:spPr>
            <a:xfrm>
              <a:off x="5579864" y="2285423"/>
              <a:ext cx="1585246" cy="230832"/>
            </a:xfrm>
            <a:prstGeom prst="rect">
              <a:avLst/>
            </a:prstGeom>
            <a:noFill/>
          </p:spPr>
          <p:txBody>
            <a:bodyPr wrap="square" rtlCol="0">
              <a:spAutoFit/>
            </a:bodyPr>
            <a:lstStyle/>
            <a:p>
              <a:r>
                <a:rPr lang="en-GB" sz="900" dirty="0">
                  <a:solidFill>
                    <a:schemeClr val="tx1"/>
                  </a:solidFill>
                </a:rPr>
                <a:t>271019 47.90</a:t>
              </a:r>
              <a:endParaRPr lang="en-NL" sz="900" dirty="0">
                <a:solidFill>
                  <a:schemeClr val="tx1"/>
                </a:solidFill>
              </a:endParaRPr>
            </a:p>
          </p:txBody>
        </p:sp>
        <p:pic>
          <p:nvPicPr>
            <p:cNvPr id="43" name="Picture 42">
              <a:extLst>
                <a:ext uri="{FF2B5EF4-FFF2-40B4-BE49-F238E27FC236}">
                  <a16:creationId xmlns:a16="http://schemas.microsoft.com/office/drawing/2014/main" id="{4CB4CFFC-ABE8-7C30-8FCB-653FE2D97E08}"/>
                </a:ext>
              </a:extLst>
            </p:cNvPr>
            <p:cNvPicPr>
              <a:picLocks noChangeAspect="1"/>
            </p:cNvPicPr>
            <p:nvPr/>
          </p:nvPicPr>
          <p:blipFill>
            <a:blip r:embed="rId6"/>
            <a:stretch>
              <a:fillRect/>
            </a:stretch>
          </p:blipFill>
          <p:spPr>
            <a:xfrm>
              <a:off x="5634343" y="2117575"/>
              <a:ext cx="575958" cy="165505"/>
            </a:xfrm>
            <a:prstGeom prst="rect">
              <a:avLst/>
            </a:prstGeom>
          </p:spPr>
        </p:pic>
        <p:pic>
          <p:nvPicPr>
            <p:cNvPr id="44" name="Picture 43">
              <a:extLst>
                <a:ext uri="{FF2B5EF4-FFF2-40B4-BE49-F238E27FC236}">
                  <a16:creationId xmlns:a16="http://schemas.microsoft.com/office/drawing/2014/main" id="{5093F76E-6A1D-5896-DE25-3F0E0D0B31A9}"/>
                </a:ext>
              </a:extLst>
            </p:cNvPr>
            <p:cNvPicPr>
              <a:picLocks noChangeAspect="1"/>
            </p:cNvPicPr>
            <p:nvPr/>
          </p:nvPicPr>
          <p:blipFill>
            <a:blip r:embed="rId7"/>
            <a:stretch>
              <a:fillRect/>
            </a:stretch>
          </p:blipFill>
          <p:spPr>
            <a:xfrm>
              <a:off x="3893194" y="2127572"/>
              <a:ext cx="447156" cy="151456"/>
            </a:xfrm>
            <a:prstGeom prst="rect">
              <a:avLst/>
            </a:prstGeom>
          </p:spPr>
        </p:pic>
        <p:pic>
          <p:nvPicPr>
            <p:cNvPr id="45" name="Picture 44">
              <a:extLst>
                <a:ext uri="{FF2B5EF4-FFF2-40B4-BE49-F238E27FC236}">
                  <a16:creationId xmlns:a16="http://schemas.microsoft.com/office/drawing/2014/main" id="{EE62F205-24DB-D5F5-6A98-EBC1225EA6BB}"/>
                </a:ext>
              </a:extLst>
            </p:cNvPr>
            <p:cNvPicPr>
              <a:picLocks noChangeAspect="1"/>
            </p:cNvPicPr>
            <p:nvPr/>
          </p:nvPicPr>
          <p:blipFill>
            <a:blip r:embed="rId8"/>
            <a:stretch>
              <a:fillRect/>
            </a:stretch>
          </p:blipFill>
          <p:spPr>
            <a:xfrm>
              <a:off x="6796826" y="2136397"/>
              <a:ext cx="345777" cy="156680"/>
            </a:xfrm>
            <a:prstGeom prst="rect">
              <a:avLst/>
            </a:prstGeom>
          </p:spPr>
        </p:pic>
      </p:grpSp>
      <p:pic>
        <p:nvPicPr>
          <p:cNvPr id="92" name="Picture 91">
            <a:extLst>
              <a:ext uri="{FF2B5EF4-FFF2-40B4-BE49-F238E27FC236}">
                <a16:creationId xmlns:a16="http://schemas.microsoft.com/office/drawing/2014/main" id="{E0516006-750E-8297-0222-F5BBF6EB3076}"/>
              </a:ext>
            </a:extLst>
          </p:cNvPr>
          <p:cNvPicPr>
            <a:picLocks noChangeAspect="1"/>
          </p:cNvPicPr>
          <p:nvPr/>
        </p:nvPicPr>
        <p:blipFill rotWithShape="1">
          <a:blip r:embed="rId9"/>
          <a:srcRect t="2047"/>
          <a:stretch/>
        </p:blipFill>
        <p:spPr>
          <a:xfrm>
            <a:off x="6572125" y="4732838"/>
            <a:ext cx="2686175" cy="1848166"/>
          </a:xfrm>
          <a:prstGeom prst="rect">
            <a:avLst/>
          </a:prstGeom>
        </p:spPr>
      </p:pic>
      <p:sp>
        <p:nvSpPr>
          <p:cNvPr id="93" name="Oval 92">
            <a:extLst>
              <a:ext uri="{FF2B5EF4-FFF2-40B4-BE49-F238E27FC236}">
                <a16:creationId xmlns:a16="http://schemas.microsoft.com/office/drawing/2014/main" id="{8AC05D1C-82F4-7F7B-8143-442D079CCDC0}"/>
              </a:ext>
            </a:extLst>
          </p:cNvPr>
          <p:cNvSpPr/>
          <p:nvPr/>
        </p:nvSpPr>
        <p:spPr>
          <a:xfrm>
            <a:off x="3695700" y="5711452"/>
            <a:ext cx="342900" cy="211881"/>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94" name="Oval 93">
            <a:extLst>
              <a:ext uri="{FF2B5EF4-FFF2-40B4-BE49-F238E27FC236}">
                <a16:creationId xmlns:a16="http://schemas.microsoft.com/office/drawing/2014/main" id="{AFC7FB16-1163-D960-451C-D28776F18E12}"/>
              </a:ext>
            </a:extLst>
          </p:cNvPr>
          <p:cNvSpPr/>
          <p:nvPr/>
        </p:nvSpPr>
        <p:spPr>
          <a:xfrm>
            <a:off x="1850953" y="3063032"/>
            <a:ext cx="342900" cy="211881"/>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96" name="Oval 95">
            <a:extLst>
              <a:ext uri="{FF2B5EF4-FFF2-40B4-BE49-F238E27FC236}">
                <a16:creationId xmlns:a16="http://schemas.microsoft.com/office/drawing/2014/main" id="{C6FCDC86-568F-5954-14AD-5ADAA2D72A7E}"/>
              </a:ext>
            </a:extLst>
          </p:cNvPr>
          <p:cNvSpPr/>
          <p:nvPr/>
        </p:nvSpPr>
        <p:spPr>
          <a:xfrm>
            <a:off x="3620490" y="3280670"/>
            <a:ext cx="608699" cy="421729"/>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97" name="Oval 96">
            <a:extLst>
              <a:ext uri="{FF2B5EF4-FFF2-40B4-BE49-F238E27FC236}">
                <a16:creationId xmlns:a16="http://schemas.microsoft.com/office/drawing/2014/main" id="{2EC0A689-C732-563F-4911-23ED91288F88}"/>
              </a:ext>
            </a:extLst>
          </p:cNvPr>
          <p:cNvSpPr/>
          <p:nvPr/>
        </p:nvSpPr>
        <p:spPr>
          <a:xfrm>
            <a:off x="6465801" y="5866770"/>
            <a:ext cx="608699" cy="98278"/>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cxnSp>
        <p:nvCxnSpPr>
          <p:cNvPr id="99" name="Straight Arrow Connector 98">
            <a:extLst>
              <a:ext uri="{FF2B5EF4-FFF2-40B4-BE49-F238E27FC236}">
                <a16:creationId xmlns:a16="http://schemas.microsoft.com/office/drawing/2014/main" id="{2373EB9F-E812-D64E-E942-41D7E8485B25}"/>
              </a:ext>
            </a:extLst>
          </p:cNvPr>
          <p:cNvCxnSpPr>
            <a:endCxn id="94" idx="5"/>
          </p:cNvCxnSpPr>
          <p:nvPr/>
        </p:nvCxnSpPr>
        <p:spPr>
          <a:xfrm flipH="1" flipV="1">
            <a:off x="2143636" y="3243884"/>
            <a:ext cx="1609214" cy="2461627"/>
          </a:xfrm>
          <a:prstGeom prst="straightConnector1">
            <a:avLst/>
          </a:prstGeom>
          <a:ln>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104" name="Straight Arrow Connector 103">
            <a:extLst>
              <a:ext uri="{FF2B5EF4-FFF2-40B4-BE49-F238E27FC236}">
                <a16:creationId xmlns:a16="http://schemas.microsoft.com/office/drawing/2014/main" id="{49A1F03A-0989-46ED-1955-4D64B023C2CA}"/>
              </a:ext>
            </a:extLst>
          </p:cNvPr>
          <p:cNvCxnSpPr>
            <a:cxnSpLocks/>
          </p:cNvCxnSpPr>
          <p:nvPr/>
        </p:nvCxnSpPr>
        <p:spPr>
          <a:xfrm flipV="1">
            <a:off x="837617" y="5811456"/>
            <a:ext cx="1013336" cy="11872"/>
          </a:xfrm>
          <a:prstGeom prst="straightConnector1">
            <a:avLst/>
          </a:prstGeom>
          <a:ln>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108" name="Straight Arrow Connector 107">
            <a:extLst>
              <a:ext uri="{FF2B5EF4-FFF2-40B4-BE49-F238E27FC236}">
                <a16:creationId xmlns:a16="http://schemas.microsoft.com/office/drawing/2014/main" id="{E84E145F-3F94-1262-1DB8-498C15588415}"/>
              </a:ext>
            </a:extLst>
          </p:cNvPr>
          <p:cNvCxnSpPr>
            <a:cxnSpLocks/>
            <a:endCxn id="96" idx="1"/>
          </p:cNvCxnSpPr>
          <p:nvPr/>
        </p:nvCxnSpPr>
        <p:spPr>
          <a:xfrm>
            <a:off x="2193853" y="3163591"/>
            <a:ext cx="1515779" cy="178840"/>
          </a:xfrm>
          <a:prstGeom prst="straightConnector1">
            <a:avLst/>
          </a:prstGeom>
          <a:ln>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111" name="Straight Arrow Connector 110">
            <a:extLst>
              <a:ext uri="{FF2B5EF4-FFF2-40B4-BE49-F238E27FC236}">
                <a16:creationId xmlns:a16="http://schemas.microsoft.com/office/drawing/2014/main" id="{DEEC044E-5C30-99BE-5166-0509DEB0A22A}"/>
              </a:ext>
            </a:extLst>
          </p:cNvPr>
          <p:cNvCxnSpPr>
            <a:cxnSpLocks/>
            <a:stCxn id="96" idx="6"/>
            <a:endCxn id="97" idx="1"/>
          </p:cNvCxnSpPr>
          <p:nvPr/>
        </p:nvCxnSpPr>
        <p:spPr>
          <a:xfrm>
            <a:off x="4229189" y="3491535"/>
            <a:ext cx="2325754" cy="2389627"/>
          </a:xfrm>
          <a:prstGeom prst="straightConnector1">
            <a:avLst/>
          </a:prstGeom>
          <a:ln>
            <a:solidFill>
              <a:srgbClr val="FFC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181423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A262927-0479-A66F-B5BE-8186A28A997E}"/>
              </a:ext>
            </a:extLst>
          </p:cNvPr>
          <p:cNvSpPr txBox="1"/>
          <p:nvPr/>
        </p:nvSpPr>
        <p:spPr>
          <a:xfrm>
            <a:off x="867928" y="461092"/>
            <a:ext cx="9139672" cy="369332"/>
          </a:xfrm>
          <a:prstGeom prst="rect">
            <a:avLst/>
          </a:prstGeom>
          <a:noFill/>
        </p:spPr>
        <p:txBody>
          <a:bodyPr wrap="square" rtlCol="0">
            <a:spAutoFit/>
          </a:bodyPr>
          <a:lstStyle/>
          <a:p>
            <a:r>
              <a:rPr lang="en-GB" dirty="0"/>
              <a:t>Load Truck Nominations example</a:t>
            </a:r>
            <a:endParaRPr lang="en-NL" dirty="0"/>
          </a:p>
        </p:txBody>
      </p:sp>
      <p:sp>
        <p:nvSpPr>
          <p:cNvPr id="5" name="TextBox 4">
            <a:extLst>
              <a:ext uri="{FF2B5EF4-FFF2-40B4-BE49-F238E27FC236}">
                <a16:creationId xmlns:a16="http://schemas.microsoft.com/office/drawing/2014/main" id="{5A1890FD-AA51-CBE2-DB58-FB161BCA2868}"/>
              </a:ext>
            </a:extLst>
          </p:cNvPr>
          <p:cNvSpPr txBox="1"/>
          <p:nvPr/>
        </p:nvSpPr>
        <p:spPr>
          <a:xfrm>
            <a:off x="899053" y="934667"/>
            <a:ext cx="3149574" cy="5262979"/>
          </a:xfrm>
          <a:prstGeom prst="rect">
            <a:avLst/>
          </a:prstGeom>
          <a:noFill/>
        </p:spPr>
        <p:txBody>
          <a:bodyPr wrap="square" rtlCol="0">
            <a:spAutoFit/>
          </a:bodyPr>
          <a:lstStyle/>
          <a:p>
            <a:r>
              <a:rPr lang="en-GB" sz="1050" dirty="0"/>
              <a:t>With a Load Truck Nomination, the Truck (Visit) contains one or more Storage Units to which Product(s) need to be moved. It may also be required to perform a Blend Activity (Service) to the Products moved to the Truck.</a:t>
            </a:r>
          </a:p>
          <a:p>
            <a:endParaRPr lang="en-GB" sz="1050" dirty="0"/>
          </a:p>
          <a:p>
            <a:r>
              <a:rPr lang="en-GB" sz="1050" dirty="0"/>
              <a:t>In this case a Visit is created for the Truck, on which a Load Nomination is created for (e.g. NM 000 80 , for example, 30,000 L15 gasoline V Power (end goal). To get to this end goal Product needs to be loaded from Tank C0001 and C0002 (Additive Tank). From the Nomination User can create “Movement To” from Tank C0001 and secondly “Movement to” from Tank C0002. These Movements can be put in sequence and/or Grouped together to indicate simultaneous Movements should this be required.</a:t>
            </a:r>
          </a:p>
          <a:p>
            <a:endParaRPr lang="en-GB" sz="1050" dirty="0"/>
          </a:p>
          <a:p>
            <a:r>
              <a:rPr lang="en-GB" sz="1050" dirty="0"/>
              <a:t>Each of these Activities are automatically assigned the respective Nomination reference number. In this case NM 000 80.</a:t>
            </a:r>
          </a:p>
          <a:p>
            <a:endParaRPr lang="en-GB" sz="1050" dirty="0"/>
          </a:p>
          <a:p>
            <a:r>
              <a:rPr lang="en-GB" sz="1050" dirty="0"/>
              <a:t>For the sake of the example, when the Truck arrives it first discharges (separate Nomination NM 000 78).</a:t>
            </a:r>
          </a:p>
          <a:p>
            <a:endParaRPr lang="en-GB" sz="1050" dirty="0"/>
          </a:p>
          <a:p>
            <a:r>
              <a:rPr lang="en-GB" sz="1050" dirty="0"/>
              <a:t>So on this Visit Details Page the User sees two Nominations and the related Activities. Selecting a Nominations could filter the Activities only showing the ones belonging to the specific Nomination.</a:t>
            </a:r>
          </a:p>
          <a:p>
            <a:endParaRPr lang="en-GB" sz="1050" dirty="0"/>
          </a:p>
          <a:p>
            <a:r>
              <a:rPr lang="en-GB" sz="1050" dirty="0"/>
              <a:t>The same can be achieved by making the Nomination reference a hyperlink taking the User to the Nomination details Page.</a:t>
            </a:r>
            <a:endParaRPr lang="en-NL" sz="1050" dirty="0"/>
          </a:p>
        </p:txBody>
      </p:sp>
      <p:pic>
        <p:nvPicPr>
          <p:cNvPr id="46" name="Picture 45">
            <a:extLst>
              <a:ext uri="{FF2B5EF4-FFF2-40B4-BE49-F238E27FC236}">
                <a16:creationId xmlns:a16="http://schemas.microsoft.com/office/drawing/2014/main" id="{DF848CA6-CE40-A18C-9FB8-248B68BA4B83}"/>
              </a:ext>
            </a:extLst>
          </p:cNvPr>
          <p:cNvPicPr>
            <a:picLocks noChangeAspect="1"/>
          </p:cNvPicPr>
          <p:nvPr/>
        </p:nvPicPr>
        <p:blipFill rotWithShape="1">
          <a:blip r:embed="rId2"/>
          <a:srcRect b="2574"/>
          <a:stretch/>
        </p:blipFill>
        <p:spPr>
          <a:xfrm>
            <a:off x="4308796" y="934668"/>
            <a:ext cx="7030967" cy="5093154"/>
          </a:xfrm>
          <a:prstGeom prst="rect">
            <a:avLst/>
          </a:prstGeom>
        </p:spPr>
      </p:pic>
      <p:sp>
        <p:nvSpPr>
          <p:cNvPr id="48" name="Rectangle 47">
            <a:extLst>
              <a:ext uri="{FF2B5EF4-FFF2-40B4-BE49-F238E27FC236}">
                <a16:creationId xmlns:a16="http://schemas.microsoft.com/office/drawing/2014/main" id="{8E4CCF11-8604-85B5-A906-A955172F65D6}"/>
              </a:ext>
            </a:extLst>
          </p:cNvPr>
          <p:cNvSpPr/>
          <p:nvPr/>
        </p:nvSpPr>
        <p:spPr>
          <a:xfrm>
            <a:off x="4608095" y="2111542"/>
            <a:ext cx="709863" cy="120316"/>
          </a:xfrm>
          <a:prstGeom prst="rect">
            <a:avLst/>
          </a:prstGeom>
          <a:solidFill>
            <a:srgbClr val="F7F9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49" name="Rectangle 48">
            <a:extLst>
              <a:ext uri="{FF2B5EF4-FFF2-40B4-BE49-F238E27FC236}">
                <a16:creationId xmlns:a16="http://schemas.microsoft.com/office/drawing/2014/main" id="{5D978269-D7C7-0C46-9CF4-B7207660711D}"/>
              </a:ext>
            </a:extLst>
          </p:cNvPr>
          <p:cNvSpPr/>
          <p:nvPr/>
        </p:nvSpPr>
        <p:spPr>
          <a:xfrm>
            <a:off x="6617366" y="1570121"/>
            <a:ext cx="168442" cy="1564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50" name="Rectangle 49">
            <a:extLst>
              <a:ext uri="{FF2B5EF4-FFF2-40B4-BE49-F238E27FC236}">
                <a16:creationId xmlns:a16="http://schemas.microsoft.com/office/drawing/2014/main" id="{158F6759-6AA4-7996-2C50-0A7FC00B4745}"/>
              </a:ext>
            </a:extLst>
          </p:cNvPr>
          <p:cNvSpPr/>
          <p:nvPr/>
        </p:nvSpPr>
        <p:spPr>
          <a:xfrm>
            <a:off x="4439653" y="1288489"/>
            <a:ext cx="1076826" cy="120316"/>
          </a:xfrm>
          <a:prstGeom prst="rect">
            <a:avLst/>
          </a:prstGeom>
          <a:solidFill>
            <a:srgbClr val="092D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51" name="Rectangle 50">
            <a:extLst>
              <a:ext uri="{FF2B5EF4-FFF2-40B4-BE49-F238E27FC236}">
                <a16:creationId xmlns:a16="http://schemas.microsoft.com/office/drawing/2014/main" id="{5E983919-8B9A-CA87-CA58-3182FF4B4D0C}"/>
              </a:ext>
            </a:extLst>
          </p:cNvPr>
          <p:cNvSpPr/>
          <p:nvPr/>
        </p:nvSpPr>
        <p:spPr>
          <a:xfrm>
            <a:off x="5137484" y="3217658"/>
            <a:ext cx="168442" cy="156411"/>
          </a:xfrm>
          <a:prstGeom prst="rect">
            <a:avLst/>
          </a:prstGeom>
          <a:solidFill>
            <a:srgbClr val="E6F2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52" name="TextBox 51">
            <a:extLst>
              <a:ext uri="{FF2B5EF4-FFF2-40B4-BE49-F238E27FC236}">
                <a16:creationId xmlns:a16="http://schemas.microsoft.com/office/drawing/2014/main" id="{AD989A34-A8C6-8570-0E9A-A165A672210F}"/>
              </a:ext>
            </a:extLst>
          </p:cNvPr>
          <p:cNvSpPr txBox="1"/>
          <p:nvPr/>
        </p:nvSpPr>
        <p:spPr>
          <a:xfrm>
            <a:off x="6524547" y="1552074"/>
            <a:ext cx="985656" cy="200055"/>
          </a:xfrm>
          <a:prstGeom prst="rect">
            <a:avLst/>
          </a:prstGeom>
          <a:noFill/>
        </p:spPr>
        <p:txBody>
          <a:bodyPr wrap="square" rtlCol="0">
            <a:spAutoFit/>
          </a:bodyPr>
          <a:lstStyle/>
          <a:p>
            <a:r>
              <a:rPr lang="en-GB" sz="700" dirty="0">
                <a:latin typeface="Arial Nova" panose="020B0504020202020204" pitchFamily="34" charset="0"/>
                <a:cs typeface="Arial" panose="020B0604020202020204" pitchFamily="34" charset="0"/>
              </a:rPr>
              <a:t>80</a:t>
            </a:r>
            <a:endParaRPr lang="en-NL" sz="700" dirty="0">
              <a:latin typeface="Arial Nova" panose="020B0504020202020204" pitchFamily="34" charset="0"/>
              <a:cs typeface="Arial" panose="020B0604020202020204" pitchFamily="34" charset="0"/>
            </a:endParaRPr>
          </a:p>
        </p:txBody>
      </p:sp>
      <p:sp>
        <p:nvSpPr>
          <p:cNvPr id="53" name="TextBox 52">
            <a:extLst>
              <a:ext uri="{FF2B5EF4-FFF2-40B4-BE49-F238E27FC236}">
                <a16:creationId xmlns:a16="http://schemas.microsoft.com/office/drawing/2014/main" id="{8A5CCBF0-6C9B-A7CF-1579-D08060557ADC}"/>
              </a:ext>
            </a:extLst>
          </p:cNvPr>
          <p:cNvSpPr txBox="1"/>
          <p:nvPr/>
        </p:nvSpPr>
        <p:spPr>
          <a:xfrm>
            <a:off x="5049179" y="3198078"/>
            <a:ext cx="985656" cy="169277"/>
          </a:xfrm>
          <a:prstGeom prst="rect">
            <a:avLst/>
          </a:prstGeom>
          <a:noFill/>
        </p:spPr>
        <p:txBody>
          <a:bodyPr wrap="square" rtlCol="0">
            <a:spAutoFit/>
          </a:bodyPr>
          <a:lstStyle/>
          <a:p>
            <a:r>
              <a:rPr lang="en-GB" sz="500" dirty="0">
                <a:latin typeface="Arial Nova" panose="020B0504020202020204" pitchFamily="34" charset="0"/>
                <a:cs typeface="Arial" panose="020B0604020202020204" pitchFamily="34" charset="0"/>
              </a:rPr>
              <a:t>80</a:t>
            </a:r>
            <a:endParaRPr lang="en-NL" sz="500" dirty="0">
              <a:latin typeface="Arial Nova" panose="020B0504020202020204" pitchFamily="34" charset="0"/>
              <a:cs typeface="Arial" panose="020B0604020202020204" pitchFamily="34" charset="0"/>
            </a:endParaRPr>
          </a:p>
        </p:txBody>
      </p:sp>
      <p:pic>
        <p:nvPicPr>
          <p:cNvPr id="55" name="Picture 54">
            <a:extLst>
              <a:ext uri="{FF2B5EF4-FFF2-40B4-BE49-F238E27FC236}">
                <a16:creationId xmlns:a16="http://schemas.microsoft.com/office/drawing/2014/main" id="{4EA1F311-5C8F-1F5B-A72C-16315B39751A}"/>
              </a:ext>
            </a:extLst>
          </p:cNvPr>
          <p:cNvPicPr>
            <a:picLocks noChangeAspect="1"/>
          </p:cNvPicPr>
          <p:nvPr/>
        </p:nvPicPr>
        <p:blipFill>
          <a:blip r:embed="rId3"/>
          <a:stretch>
            <a:fillRect/>
          </a:stretch>
        </p:blipFill>
        <p:spPr>
          <a:xfrm>
            <a:off x="10218152" y="3880184"/>
            <a:ext cx="1485900" cy="2340142"/>
          </a:xfrm>
          <a:prstGeom prst="rect">
            <a:avLst/>
          </a:prstGeom>
        </p:spPr>
      </p:pic>
      <p:sp>
        <p:nvSpPr>
          <p:cNvPr id="56" name="Rectangle 55">
            <a:extLst>
              <a:ext uri="{FF2B5EF4-FFF2-40B4-BE49-F238E27FC236}">
                <a16:creationId xmlns:a16="http://schemas.microsoft.com/office/drawing/2014/main" id="{C05FCE3B-B252-937F-C35F-8631388C5432}"/>
              </a:ext>
            </a:extLst>
          </p:cNvPr>
          <p:cNvSpPr/>
          <p:nvPr/>
        </p:nvSpPr>
        <p:spPr>
          <a:xfrm>
            <a:off x="9914020" y="4361447"/>
            <a:ext cx="304131" cy="1684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57" name="Rectangle 56">
            <a:extLst>
              <a:ext uri="{FF2B5EF4-FFF2-40B4-BE49-F238E27FC236}">
                <a16:creationId xmlns:a16="http://schemas.microsoft.com/office/drawing/2014/main" id="{5348FFA8-0CA9-CA14-F47B-3F795DF4E569}"/>
              </a:ext>
            </a:extLst>
          </p:cNvPr>
          <p:cNvSpPr/>
          <p:nvPr/>
        </p:nvSpPr>
        <p:spPr>
          <a:xfrm>
            <a:off x="9982868" y="3982453"/>
            <a:ext cx="304130" cy="214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58" name="TextBox 57">
            <a:extLst>
              <a:ext uri="{FF2B5EF4-FFF2-40B4-BE49-F238E27FC236}">
                <a16:creationId xmlns:a16="http://schemas.microsoft.com/office/drawing/2014/main" id="{96ADA904-BDA2-DFCC-EED0-31CE0D40D7DF}"/>
              </a:ext>
            </a:extLst>
          </p:cNvPr>
          <p:cNvSpPr txBox="1"/>
          <p:nvPr/>
        </p:nvSpPr>
        <p:spPr>
          <a:xfrm>
            <a:off x="9740605" y="4387259"/>
            <a:ext cx="503664" cy="169277"/>
          </a:xfrm>
          <a:prstGeom prst="rect">
            <a:avLst/>
          </a:prstGeom>
          <a:noFill/>
        </p:spPr>
        <p:txBody>
          <a:bodyPr wrap="none" rtlCol="0">
            <a:spAutoFit/>
          </a:bodyPr>
          <a:lstStyle/>
          <a:p>
            <a:r>
              <a:rPr lang="en-GB" sz="500" b="1" dirty="0"/>
              <a:t>Nomination</a:t>
            </a:r>
            <a:endParaRPr lang="en-NL" sz="500" b="1" dirty="0"/>
          </a:p>
        </p:txBody>
      </p:sp>
      <p:sp>
        <p:nvSpPr>
          <p:cNvPr id="59" name="TextBox 58">
            <a:extLst>
              <a:ext uri="{FF2B5EF4-FFF2-40B4-BE49-F238E27FC236}">
                <a16:creationId xmlns:a16="http://schemas.microsoft.com/office/drawing/2014/main" id="{0D09A3C5-837E-1B83-A1E6-0F81D058F919}"/>
              </a:ext>
            </a:extLst>
          </p:cNvPr>
          <p:cNvSpPr txBox="1"/>
          <p:nvPr/>
        </p:nvSpPr>
        <p:spPr>
          <a:xfrm>
            <a:off x="9752748" y="4641547"/>
            <a:ext cx="498855" cy="176972"/>
          </a:xfrm>
          <a:prstGeom prst="rect">
            <a:avLst/>
          </a:prstGeom>
          <a:noFill/>
        </p:spPr>
        <p:txBody>
          <a:bodyPr wrap="none" rtlCol="0">
            <a:spAutoFit/>
          </a:bodyPr>
          <a:lstStyle/>
          <a:p>
            <a:r>
              <a:rPr lang="en-GB" sz="550" u="sng" dirty="0">
                <a:solidFill>
                  <a:srgbClr val="00B0F0"/>
                </a:solidFill>
              </a:rPr>
              <a:t>NM 000 80</a:t>
            </a:r>
            <a:endParaRPr lang="en-NL" sz="550" u="sng" dirty="0">
              <a:solidFill>
                <a:srgbClr val="00B0F0"/>
              </a:solidFill>
            </a:endParaRPr>
          </a:p>
        </p:txBody>
      </p:sp>
      <p:sp>
        <p:nvSpPr>
          <p:cNvPr id="60" name="TextBox 59">
            <a:extLst>
              <a:ext uri="{FF2B5EF4-FFF2-40B4-BE49-F238E27FC236}">
                <a16:creationId xmlns:a16="http://schemas.microsoft.com/office/drawing/2014/main" id="{A0F7C8E4-DCA3-6EF2-0390-67FDAADD3DFE}"/>
              </a:ext>
            </a:extLst>
          </p:cNvPr>
          <p:cNvSpPr txBox="1"/>
          <p:nvPr/>
        </p:nvSpPr>
        <p:spPr>
          <a:xfrm>
            <a:off x="9752748" y="5024851"/>
            <a:ext cx="498855" cy="176972"/>
          </a:xfrm>
          <a:prstGeom prst="rect">
            <a:avLst/>
          </a:prstGeom>
          <a:noFill/>
        </p:spPr>
        <p:txBody>
          <a:bodyPr wrap="none" rtlCol="0">
            <a:spAutoFit/>
          </a:bodyPr>
          <a:lstStyle/>
          <a:p>
            <a:r>
              <a:rPr lang="en-GB" sz="550" u="sng" dirty="0">
                <a:solidFill>
                  <a:srgbClr val="00B0F0"/>
                </a:solidFill>
              </a:rPr>
              <a:t>NM 000 80</a:t>
            </a:r>
            <a:endParaRPr lang="en-NL" sz="550" u="sng" dirty="0">
              <a:solidFill>
                <a:srgbClr val="00B0F0"/>
              </a:solidFill>
            </a:endParaRPr>
          </a:p>
        </p:txBody>
      </p:sp>
      <p:sp>
        <p:nvSpPr>
          <p:cNvPr id="61" name="TextBox 60">
            <a:extLst>
              <a:ext uri="{FF2B5EF4-FFF2-40B4-BE49-F238E27FC236}">
                <a16:creationId xmlns:a16="http://schemas.microsoft.com/office/drawing/2014/main" id="{855759D9-F541-FB56-9655-5F1F383D3059}"/>
              </a:ext>
            </a:extLst>
          </p:cNvPr>
          <p:cNvSpPr txBox="1"/>
          <p:nvPr/>
        </p:nvSpPr>
        <p:spPr>
          <a:xfrm>
            <a:off x="9752748" y="5416647"/>
            <a:ext cx="498855" cy="176972"/>
          </a:xfrm>
          <a:prstGeom prst="rect">
            <a:avLst/>
          </a:prstGeom>
          <a:noFill/>
        </p:spPr>
        <p:txBody>
          <a:bodyPr wrap="none" rtlCol="0">
            <a:spAutoFit/>
          </a:bodyPr>
          <a:lstStyle/>
          <a:p>
            <a:r>
              <a:rPr lang="en-GB" sz="550" u="sng" dirty="0">
                <a:solidFill>
                  <a:srgbClr val="00B0F0"/>
                </a:solidFill>
              </a:rPr>
              <a:t>NM 000 80</a:t>
            </a:r>
            <a:endParaRPr lang="en-NL" sz="550" u="sng" dirty="0">
              <a:solidFill>
                <a:srgbClr val="00B0F0"/>
              </a:solidFill>
            </a:endParaRPr>
          </a:p>
        </p:txBody>
      </p:sp>
      <p:pic>
        <p:nvPicPr>
          <p:cNvPr id="65" name="Picture 64">
            <a:extLst>
              <a:ext uri="{FF2B5EF4-FFF2-40B4-BE49-F238E27FC236}">
                <a16:creationId xmlns:a16="http://schemas.microsoft.com/office/drawing/2014/main" id="{1FCBBB64-2713-51A4-3A08-1905AFDFF221}"/>
              </a:ext>
            </a:extLst>
          </p:cNvPr>
          <p:cNvPicPr>
            <a:picLocks noChangeAspect="1"/>
          </p:cNvPicPr>
          <p:nvPr/>
        </p:nvPicPr>
        <p:blipFill>
          <a:blip r:embed="rId4"/>
          <a:stretch>
            <a:fillRect/>
          </a:stretch>
        </p:blipFill>
        <p:spPr>
          <a:xfrm>
            <a:off x="6286500" y="5767041"/>
            <a:ext cx="5072017" cy="421159"/>
          </a:xfrm>
          <a:prstGeom prst="rect">
            <a:avLst/>
          </a:prstGeom>
        </p:spPr>
      </p:pic>
      <p:sp>
        <p:nvSpPr>
          <p:cNvPr id="66" name="TextBox 65">
            <a:extLst>
              <a:ext uri="{FF2B5EF4-FFF2-40B4-BE49-F238E27FC236}">
                <a16:creationId xmlns:a16="http://schemas.microsoft.com/office/drawing/2014/main" id="{2F28B762-6B54-BDA9-2DC7-1DF3EB8B8EDF}"/>
              </a:ext>
            </a:extLst>
          </p:cNvPr>
          <p:cNvSpPr txBox="1"/>
          <p:nvPr/>
        </p:nvSpPr>
        <p:spPr>
          <a:xfrm>
            <a:off x="9788143" y="5876662"/>
            <a:ext cx="498855" cy="176972"/>
          </a:xfrm>
          <a:prstGeom prst="rect">
            <a:avLst/>
          </a:prstGeom>
          <a:noFill/>
        </p:spPr>
        <p:txBody>
          <a:bodyPr wrap="none" rtlCol="0">
            <a:spAutoFit/>
          </a:bodyPr>
          <a:lstStyle/>
          <a:p>
            <a:r>
              <a:rPr lang="en-GB" sz="550" u="sng" dirty="0">
                <a:solidFill>
                  <a:srgbClr val="00B0F0"/>
                </a:solidFill>
              </a:rPr>
              <a:t>NM 000 78</a:t>
            </a:r>
            <a:endParaRPr lang="en-NL" sz="550" u="sng" dirty="0">
              <a:solidFill>
                <a:srgbClr val="00B0F0"/>
              </a:solidFill>
            </a:endParaRPr>
          </a:p>
        </p:txBody>
      </p:sp>
      <p:pic>
        <p:nvPicPr>
          <p:cNvPr id="68" name="Picture 67">
            <a:extLst>
              <a:ext uri="{FF2B5EF4-FFF2-40B4-BE49-F238E27FC236}">
                <a16:creationId xmlns:a16="http://schemas.microsoft.com/office/drawing/2014/main" id="{FA60D528-FBC4-7FB5-45CB-8B017D3F146C}"/>
              </a:ext>
            </a:extLst>
          </p:cNvPr>
          <p:cNvPicPr>
            <a:picLocks noChangeAspect="1"/>
          </p:cNvPicPr>
          <p:nvPr/>
        </p:nvPicPr>
        <p:blipFill>
          <a:blip r:embed="rId5"/>
          <a:stretch>
            <a:fillRect/>
          </a:stretch>
        </p:blipFill>
        <p:spPr>
          <a:xfrm>
            <a:off x="4485513" y="3150146"/>
            <a:ext cx="1549322" cy="345831"/>
          </a:xfrm>
          <a:prstGeom prst="rect">
            <a:avLst/>
          </a:prstGeom>
        </p:spPr>
      </p:pic>
      <p:pic>
        <p:nvPicPr>
          <p:cNvPr id="70" name="Picture 69">
            <a:extLst>
              <a:ext uri="{FF2B5EF4-FFF2-40B4-BE49-F238E27FC236}">
                <a16:creationId xmlns:a16="http://schemas.microsoft.com/office/drawing/2014/main" id="{9D89E5B1-1C19-5414-B76F-35FE9F02D779}"/>
              </a:ext>
            </a:extLst>
          </p:cNvPr>
          <p:cNvPicPr>
            <a:picLocks noChangeAspect="1"/>
          </p:cNvPicPr>
          <p:nvPr/>
        </p:nvPicPr>
        <p:blipFill>
          <a:blip r:embed="rId6"/>
          <a:stretch>
            <a:fillRect/>
          </a:stretch>
        </p:blipFill>
        <p:spPr>
          <a:xfrm>
            <a:off x="4417158" y="3473228"/>
            <a:ext cx="1678842" cy="735606"/>
          </a:xfrm>
          <a:prstGeom prst="rect">
            <a:avLst/>
          </a:prstGeom>
        </p:spPr>
      </p:pic>
      <p:grpSp>
        <p:nvGrpSpPr>
          <p:cNvPr id="74" name="Group 73">
            <a:extLst>
              <a:ext uri="{FF2B5EF4-FFF2-40B4-BE49-F238E27FC236}">
                <a16:creationId xmlns:a16="http://schemas.microsoft.com/office/drawing/2014/main" id="{6D0E8CB4-3AF5-099A-8FEC-49D7FD8815B1}"/>
              </a:ext>
            </a:extLst>
          </p:cNvPr>
          <p:cNvGrpSpPr/>
          <p:nvPr/>
        </p:nvGrpSpPr>
        <p:grpSpPr>
          <a:xfrm>
            <a:off x="4514579" y="3525791"/>
            <a:ext cx="1484000" cy="294236"/>
            <a:chOff x="4557350" y="4392252"/>
            <a:chExt cx="1356172" cy="275407"/>
          </a:xfrm>
        </p:grpSpPr>
        <p:pic>
          <p:nvPicPr>
            <p:cNvPr id="72" name="Picture 71">
              <a:extLst>
                <a:ext uri="{FF2B5EF4-FFF2-40B4-BE49-F238E27FC236}">
                  <a16:creationId xmlns:a16="http://schemas.microsoft.com/office/drawing/2014/main" id="{4822CE6E-6815-6E1B-9A2E-3913CE56CB19}"/>
                </a:ext>
              </a:extLst>
            </p:cNvPr>
            <p:cNvPicPr>
              <a:picLocks noChangeAspect="1"/>
            </p:cNvPicPr>
            <p:nvPr/>
          </p:nvPicPr>
          <p:blipFill>
            <a:blip r:embed="rId7"/>
            <a:stretch>
              <a:fillRect/>
            </a:stretch>
          </p:blipFill>
          <p:spPr>
            <a:xfrm>
              <a:off x="4557350" y="4392252"/>
              <a:ext cx="1356172" cy="275407"/>
            </a:xfrm>
            <a:prstGeom prst="rect">
              <a:avLst/>
            </a:prstGeom>
          </p:spPr>
        </p:pic>
        <p:sp>
          <p:nvSpPr>
            <p:cNvPr id="73" name="Rectangle 72">
              <a:extLst>
                <a:ext uri="{FF2B5EF4-FFF2-40B4-BE49-F238E27FC236}">
                  <a16:creationId xmlns:a16="http://schemas.microsoft.com/office/drawing/2014/main" id="{D2E008CD-C13D-2B41-7252-5C55E5B3EE38}"/>
                </a:ext>
              </a:extLst>
            </p:cNvPr>
            <p:cNvSpPr/>
            <p:nvPr/>
          </p:nvSpPr>
          <p:spPr>
            <a:xfrm>
              <a:off x="5113420" y="4425338"/>
              <a:ext cx="192505" cy="1045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solidFill>
                  <a:schemeClr val="bg1"/>
                </a:solidFill>
              </a:endParaRPr>
            </a:p>
          </p:txBody>
        </p:sp>
      </p:grpSp>
      <p:sp>
        <p:nvSpPr>
          <p:cNvPr id="75" name="TextBox 74">
            <a:extLst>
              <a:ext uri="{FF2B5EF4-FFF2-40B4-BE49-F238E27FC236}">
                <a16:creationId xmlns:a16="http://schemas.microsoft.com/office/drawing/2014/main" id="{055D7A7C-9DCE-0726-2609-DE2DDA15BF06}"/>
              </a:ext>
            </a:extLst>
          </p:cNvPr>
          <p:cNvSpPr txBox="1"/>
          <p:nvPr/>
        </p:nvSpPr>
        <p:spPr>
          <a:xfrm>
            <a:off x="5031492" y="3542379"/>
            <a:ext cx="255198" cy="176972"/>
          </a:xfrm>
          <a:prstGeom prst="rect">
            <a:avLst/>
          </a:prstGeom>
          <a:noFill/>
        </p:spPr>
        <p:txBody>
          <a:bodyPr wrap="none" rtlCol="0">
            <a:spAutoFit/>
          </a:bodyPr>
          <a:lstStyle/>
          <a:p>
            <a:r>
              <a:rPr lang="en-GB" sz="550" dirty="0">
                <a:latin typeface="Arial Nova Cond" panose="020B0604020202020204" pitchFamily="34" charset="0"/>
              </a:rPr>
              <a:t>80</a:t>
            </a:r>
            <a:endParaRPr lang="en-NL" sz="550" dirty="0">
              <a:latin typeface="Arial Nova Cond" panose="020B0604020202020204" pitchFamily="34" charset="0"/>
            </a:endParaRPr>
          </a:p>
        </p:txBody>
      </p:sp>
      <p:sp>
        <p:nvSpPr>
          <p:cNvPr id="76" name="TextBox 75">
            <a:extLst>
              <a:ext uri="{FF2B5EF4-FFF2-40B4-BE49-F238E27FC236}">
                <a16:creationId xmlns:a16="http://schemas.microsoft.com/office/drawing/2014/main" id="{3464A290-8B1E-5039-1194-D89D8C0392FA}"/>
              </a:ext>
            </a:extLst>
          </p:cNvPr>
          <p:cNvSpPr txBox="1"/>
          <p:nvPr/>
        </p:nvSpPr>
        <p:spPr>
          <a:xfrm>
            <a:off x="4417158" y="1276894"/>
            <a:ext cx="1345942" cy="192360"/>
          </a:xfrm>
          <a:prstGeom prst="rect">
            <a:avLst/>
          </a:prstGeom>
          <a:noFill/>
        </p:spPr>
        <p:txBody>
          <a:bodyPr wrap="square" rtlCol="0">
            <a:spAutoFit/>
          </a:bodyPr>
          <a:lstStyle/>
          <a:p>
            <a:r>
              <a:rPr lang="en-GB" sz="650" dirty="0">
                <a:solidFill>
                  <a:schemeClr val="bg1"/>
                </a:solidFill>
              </a:rPr>
              <a:t>TR SNH 85 GP</a:t>
            </a:r>
            <a:endParaRPr lang="en-NL" sz="650" dirty="0">
              <a:solidFill>
                <a:schemeClr val="bg1"/>
              </a:solidFill>
            </a:endParaRPr>
          </a:p>
        </p:txBody>
      </p:sp>
      <p:sp>
        <p:nvSpPr>
          <p:cNvPr id="77" name="TextBox 76">
            <a:extLst>
              <a:ext uri="{FF2B5EF4-FFF2-40B4-BE49-F238E27FC236}">
                <a16:creationId xmlns:a16="http://schemas.microsoft.com/office/drawing/2014/main" id="{ECA4D844-C0E3-A0D2-C662-A5E2254B9E0E}"/>
              </a:ext>
            </a:extLst>
          </p:cNvPr>
          <p:cNvSpPr txBox="1"/>
          <p:nvPr/>
        </p:nvSpPr>
        <p:spPr>
          <a:xfrm>
            <a:off x="4535480" y="2090983"/>
            <a:ext cx="1345942" cy="192360"/>
          </a:xfrm>
          <a:prstGeom prst="rect">
            <a:avLst/>
          </a:prstGeom>
          <a:noFill/>
        </p:spPr>
        <p:txBody>
          <a:bodyPr wrap="square" rtlCol="0">
            <a:spAutoFit/>
          </a:bodyPr>
          <a:lstStyle/>
          <a:p>
            <a:r>
              <a:rPr lang="en-GB" sz="650" dirty="0"/>
              <a:t>TR SNH 85 GP</a:t>
            </a:r>
            <a:endParaRPr lang="en-NL" sz="650" dirty="0"/>
          </a:p>
        </p:txBody>
      </p:sp>
      <p:sp>
        <p:nvSpPr>
          <p:cNvPr id="78" name="Rectangle 77">
            <a:extLst>
              <a:ext uri="{FF2B5EF4-FFF2-40B4-BE49-F238E27FC236}">
                <a16:creationId xmlns:a16="http://schemas.microsoft.com/office/drawing/2014/main" id="{671C617D-46D3-C463-C5F4-421FD5883B2B}"/>
              </a:ext>
            </a:extLst>
          </p:cNvPr>
          <p:cNvSpPr/>
          <p:nvPr/>
        </p:nvSpPr>
        <p:spPr>
          <a:xfrm>
            <a:off x="7730289" y="4609421"/>
            <a:ext cx="354932" cy="299463"/>
          </a:xfrm>
          <a:prstGeom prst="rect">
            <a:avLst/>
          </a:prstGeom>
          <a:solidFill>
            <a:srgbClr val="F7F9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79" name="Rectangle 78">
            <a:extLst>
              <a:ext uri="{FF2B5EF4-FFF2-40B4-BE49-F238E27FC236}">
                <a16:creationId xmlns:a16="http://schemas.microsoft.com/office/drawing/2014/main" id="{9FAAFFE0-991C-3AEE-9A5A-1B5ED4B758A4}"/>
              </a:ext>
            </a:extLst>
          </p:cNvPr>
          <p:cNvSpPr/>
          <p:nvPr/>
        </p:nvSpPr>
        <p:spPr>
          <a:xfrm>
            <a:off x="7254524" y="5415456"/>
            <a:ext cx="354932" cy="299463"/>
          </a:xfrm>
          <a:prstGeom prst="rect">
            <a:avLst/>
          </a:prstGeom>
          <a:solidFill>
            <a:srgbClr val="F7F9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80" name="TextBox 79">
            <a:extLst>
              <a:ext uri="{FF2B5EF4-FFF2-40B4-BE49-F238E27FC236}">
                <a16:creationId xmlns:a16="http://schemas.microsoft.com/office/drawing/2014/main" id="{6F2129CE-26C1-661A-58F4-5D3403A21F2F}"/>
              </a:ext>
            </a:extLst>
          </p:cNvPr>
          <p:cNvSpPr txBox="1"/>
          <p:nvPr/>
        </p:nvSpPr>
        <p:spPr>
          <a:xfrm>
            <a:off x="7683744" y="4612361"/>
            <a:ext cx="487036" cy="323165"/>
          </a:xfrm>
          <a:prstGeom prst="rect">
            <a:avLst/>
          </a:prstGeom>
          <a:noFill/>
        </p:spPr>
        <p:txBody>
          <a:bodyPr wrap="square" rtlCol="0">
            <a:spAutoFit/>
          </a:bodyPr>
          <a:lstStyle/>
          <a:p>
            <a:r>
              <a:rPr lang="en-GB" sz="500" dirty="0">
                <a:solidFill>
                  <a:schemeClr val="tx1">
                    <a:lumMod val="65000"/>
                    <a:lumOff val="35000"/>
                  </a:schemeClr>
                </a:solidFill>
              </a:rPr>
              <a:t>VS 000 245/ TR SNH 85 GP</a:t>
            </a:r>
            <a:endParaRPr lang="en-NL" sz="500" dirty="0">
              <a:solidFill>
                <a:schemeClr val="tx1">
                  <a:lumMod val="65000"/>
                  <a:lumOff val="35000"/>
                </a:schemeClr>
              </a:solidFill>
            </a:endParaRPr>
          </a:p>
        </p:txBody>
      </p:sp>
      <p:sp>
        <p:nvSpPr>
          <p:cNvPr id="81" name="TextBox 80">
            <a:extLst>
              <a:ext uri="{FF2B5EF4-FFF2-40B4-BE49-F238E27FC236}">
                <a16:creationId xmlns:a16="http://schemas.microsoft.com/office/drawing/2014/main" id="{9CBC8A6D-0063-8BF4-51E6-96BDE4974EF5}"/>
              </a:ext>
            </a:extLst>
          </p:cNvPr>
          <p:cNvSpPr txBox="1"/>
          <p:nvPr/>
        </p:nvSpPr>
        <p:spPr>
          <a:xfrm>
            <a:off x="7230130" y="5403604"/>
            <a:ext cx="487036" cy="323165"/>
          </a:xfrm>
          <a:prstGeom prst="rect">
            <a:avLst/>
          </a:prstGeom>
          <a:noFill/>
        </p:spPr>
        <p:txBody>
          <a:bodyPr wrap="square" rtlCol="0">
            <a:spAutoFit/>
          </a:bodyPr>
          <a:lstStyle/>
          <a:p>
            <a:r>
              <a:rPr lang="en-GB" sz="500" dirty="0">
                <a:solidFill>
                  <a:schemeClr val="tx1">
                    <a:lumMod val="65000"/>
                    <a:lumOff val="35000"/>
                  </a:schemeClr>
                </a:solidFill>
              </a:rPr>
              <a:t>VS 000 245/ TR SNH 85 GP</a:t>
            </a:r>
            <a:endParaRPr lang="en-NL" sz="500" dirty="0">
              <a:solidFill>
                <a:schemeClr val="tx1">
                  <a:lumMod val="65000"/>
                  <a:lumOff val="35000"/>
                </a:schemeClr>
              </a:solidFill>
            </a:endParaRPr>
          </a:p>
        </p:txBody>
      </p:sp>
      <p:sp>
        <p:nvSpPr>
          <p:cNvPr id="82" name="Rectangle 81">
            <a:extLst>
              <a:ext uri="{FF2B5EF4-FFF2-40B4-BE49-F238E27FC236}">
                <a16:creationId xmlns:a16="http://schemas.microsoft.com/office/drawing/2014/main" id="{EFE39609-1F19-F932-5E14-FB4031142333}"/>
              </a:ext>
            </a:extLst>
          </p:cNvPr>
          <p:cNvSpPr/>
          <p:nvPr/>
        </p:nvSpPr>
        <p:spPr>
          <a:xfrm>
            <a:off x="7471398" y="4975616"/>
            <a:ext cx="607807" cy="323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83" name="TextBox 82">
            <a:extLst>
              <a:ext uri="{FF2B5EF4-FFF2-40B4-BE49-F238E27FC236}">
                <a16:creationId xmlns:a16="http://schemas.microsoft.com/office/drawing/2014/main" id="{F5E3FBF9-0932-ED1D-0D58-A269E22E16AE}"/>
              </a:ext>
            </a:extLst>
          </p:cNvPr>
          <p:cNvSpPr txBox="1"/>
          <p:nvPr/>
        </p:nvSpPr>
        <p:spPr>
          <a:xfrm>
            <a:off x="7683744" y="4975616"/>
            <a:ext cx="487036" cy="323165"/>
          </a:xfrm>
          <a:prstGeom prst="rect">
            <a:avLst/>
          </a:prstGeom>
          <a:noFill/>
        </p:spPr>
        <p:txBody>
          <a:bodyPr wrap="square" rtlCol="0">
            <a:spAutoFit/>
          </a:bodyPr>
          <a:lstStyle/>
          <a:p>
            <a:r>
              <a:rPr lang="en-GB" sz="500" dirty="0">
                <a:solidFill>
                  <a:schemeClr val="tx1">
                    <a:lumMod val="65000"/>
                    <a:lumOff val="35000"/>
                  </a:schemeClr>
                </a:solidFill>
              </a:rPr>
              <a:t>VS 000 245/ TR SNH 85 GP</a:t>
            </a:r>
            <a:endParaRPr lang="en-NL" sz="500" dirty="0">
              <a:solidFill>
                <a:schemeClr val="tx1">
                  <a:lumMod val="65000"/>
                  <a:lumOff val="35000"/>
                </a:schemeClr>
              </a:solidFill>
            </a:endParaRPr>
          </a:p>
        </p:txBody>
      </p:sp>
      <p:sp>
        <p:nvSpPr>
          <p:cNvPr id="84" name="Rectangle 83">
            <a:extLst>
              <a:ext uri="{FF2B5EF4-FFF2-40B4-BE49-F238E27FC236}">
                <a16:creationId xmlns:a16="http://schemas.microsoft.com/office/drawing/2014/main" id="{960374BD-0A1D-BD7D-4793-8C79E68037EE}"/>
              </a:ext>
            </a:extLst>
          </p:cNvPr>
          <p:cNvSpPr/>
          <p:nvPr/>
        </p:nvSpPr>
        <p:spPr>
          <a:xfrm>
            <a:off x="7265688" y="5803565"/>
            <a:ext cx="418055" cy="323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85" name="TextBox 84">
            <a:extLst>
              <a:ext uri="{FF2B5EF4-FFF2-40B4-BE49-F238E27FC236}">
                <a16:creationId xmlns:a16="http://schemas.microsoft.com/office/drawing/2014/main" id="{DA4E6F6F-581C-3164-CEAC-8461C9C5887F}"/>
              </a:ext>
            </a:extLst>
          </p:cNvPr>
          <p:cNvSpPr txBox="1"/>
          <p:nvPr/>
        </p:nvSpPr>
        <p:spPr>
          <a:xfrm>
            <a:off x="7230130" y="5802749"/>
            <a:ext cx="487036" cy="323165"/>
          </a:xfrm>
          <a:prstGeom prst="rect">
            <a:avLst/>
          </a:prstGeom>
          <a:noFill/>
        </p:spPr>
        <p:txBody>
          <a:bodyPr wrap="square" rtlCol="0">
            <a:spAutoFit/>
          </a:bodyPr>
          <a:lstStyle/>
          <a:p>
            <a:r>
              <a:rPr lang="en-GB" sz="500" dirty="0">
                <a:solidFill>
                  <a:schemeClr val="tx1">
                    <a:lumMod val="65000"/>
                    <a:lumOff val="35000"/>
                  </a:schemeClr>
                </a:solidFill>
              </a:rPr>
              <a:t>VS 000 245/ TR SNH 85 GP</a:t>
            </a:r>
            <a:endParaRPr lang="en-NL" sz="500" dirty="0">
              <a:solidFill>
                <a:schemeClr val="tx1">
                  <a:lumMod val="65000"/>
                  <a:lumOff val="35000"/>
                </a:schemeClr>
              </a:solidFill>
            </a:endParaRPr>
          </a:p>
        </p:txBody>
      </p:sp>
      <p:sp>
        <p:nvSpPr>
          <p:cNvPr id="86" name="TextBox 85">
            <a:extLst>
              <a:ext uri="{FF2B5EF4-FFF2-40B4-BE49-F238E27FC236}">
                <a16:creationId xmlns:a16="http://schemas.microsoft.com/office/drawing/2014/main" id="{62E62E9A-F725-BD42-B20C-E14853D74CE3}"/>
              </a:ext>
            </a:extLst>
          </p:cNvPr>
          <p:cNvSpPr txBox="1"/>
          <p:nvPr/>
        </p:nvSpPr>
        <p:spPr>
          <a:xfrm>
            <a:off x="7372557" y="5044988"/>
            <a:ext cx="487036" cy="169277"/>
          </a:xfrm>
          <a:prstGeom prst="rect">
            <a:avLst/>
          </a:prstGeom>
          <a:noFill/>
        </p:spPr>
        <p:txBody>
          <a:bodyPr wrap="square" rtlCol="0">
            <a:spAutoFit/>
          </a:bodyPr>
          <a:lstStyle/>
          <a:p>
            <a:r>
              <a:rPr lang="en-GB" sz="500" dirty="0">
                <a:solidFill>
                  <a:schemeClr val="tx1">
                    <a:lumMod val="65000"/>
                    <a:lumOff val="35000"/>
                  </a:schemeClr>
                </a:solidFill>
              </a:rPr>
              <a:t>2</a:t>
            </a:r>
            <a:endParaRPr lang="en-NL" sz="500" dirty="0">
              <a:solidFill>
                <a:schemeClr val="tx1">
                  <a:lumMod val="65000"/>
                  <a:lumOff val="35000"/>
                </a:schemeClr>
              </a:solidFill>
            </a:endParaRPr>
          </a:p>
        </p:txBody>
      </p:sp>
      <p:sp>
        <p:nvSpPr>
          <p:cNvPr id="87" name="Rectangle 86">
            <a:extLst>
              <a:ext uri="{FF2B5EF4-FFF2-40B4-BE49-F238E27FC236}">
                <a16:creationId xmlns:a16="http://schemas.microsoft.com/office/drawing/2014/main" id="{2FD558BC-5CB6-15EB-C63D-0018FB4F3032}"/>
              </a:ext>
            </a:extLst>
          </p:cNvPr>
          <p:cNvSpPr/>
          <p:nvPr/>
        </p:nvSpPr>
        <p:spPr>
          <a:xfrm>
            <a:off x="6096000" y="1469254"/>
            <a:ext cx="5196947" cy="1653088"/>
          </a:xfrm>
          <a:prstGeom prst="rect">
            <a:avLst/>
          </a:prstGeom>
          <a:solidFill>
            <a:schemeClr val="tx1">
              <a:alpha val="5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88" name="Speech Bubble: Rectangle with Corners Rounded 87">
            <a:extLst>
              <a:ext uri="{FF2B5EF4-FFF2-40B4-BE49-F238E27FC236}">
                <a16:creationId xmlns:a16="http://schemas.microsoft.com/office/drawing/2014/main" id="{E9EA95A9-87E4-21CF-C587-AF443B8DCD34}"/>
              </a:ext>
            </a:extLst>
          </p:cNvPr>
          <p:cNvSpPr/>
          <p:nvPr/>
        </p:nvSpPr>
        <p:spPr>
          <a:xfrm>
            <a:off x="7265688" y="214140"/>
            <a:ext cx="2533619" cy="369332"/>
          </a:xfrm>
          <a:prstGeom prst="wedgeRoundRectCallout">
            <a:avLst>
              <a:gd name="adj1" fmla="val -85600"/>
              <a:gd name="adj2" fmla="val 319855"/>
              <a:gd name="adj3" fmla="val 16667"/>
            </a:avLst>
          </a:prstGeom>
          <a:solidFill>
            <a:schemeClr val="tx1">
              <a:alpha val="5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t>Only shows when a Nomination is selected</a:t>
            </a:r>
            <a:endParaRPr lang="en-NL" sz="1100" dirty="0"/>
          </a:p>
        </p:txBody>
      </p:sp>
    </p:spTree>
    <p:extLst>
      <p:ext uri="{BB962C8B-B14F-4D97-AF65-F5344CB8AC3E}">
        <p14:creationId xmlns:p14="http://schemas.microsoft.com/office/powerpoint/2010/main" val="4369094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A262927-0479-A66F-B5BE-8186A28A997E}"/>
              </a:ext>
            </a:extLst>
          </p:cNvPr>
          <p:cNvSpPr txBox="1"/>
          <p:nvPr/>
        </p:nvSpPr>
        <p:spPr>
          <a:xfrm>
            <a:off x="856667" y="443439"/>
            <a:ext cx="9139672" cy="369332"/>
          </a:xfrm>
          <a:prstGeom prst="rect">
            <a:avLst/>
          </a:prstGeom>
          <a:noFill/>
        </p:spPr>
        <p:txBody>
          <a:bodyPr wrap="square" rtlCol="0">
            <a:spAutoFit/>
          </a:bodyPr>
          <a:lstStyle/>
          <a:p>
            <a:r>
              <a:rPr lang="en-GB" dirty="0"/>
              <a:t>Nomination details View example</a:t>
            </a:r>
            <a:endParaRPr lang="en-NL" dirty="0"/>
          </a:p>
        </p:txBody>
      </p:sp>
      <p:sp>
        <p:nvSpPr>
          <p:cNvPr id="5" name="TextBox 4">
            <a:extLst>
              <a:ext uri="{FF2B5EF4-FFF2-40B4-BE49-F238E27FC236}">
                <a16:creationId xmlns:a16="http://schemas.microsoft.com/office/drawing/2014/main" id="{5A1890FD-AA51-CBE2-DB58-FB161BCA2868}"/>
              </a:ext>
            </a:extLst>
          </p:cNvPr>
          <p:cNvSpPr txBox="1"/>
          <p:nvPr/>
        </p:nvSpPr>
        <p:spPr>
          <a:xfrm>
            <a:off x="899053" y="934667"/>
            <a:ext cx="3149574" cy="1546577"/>
          </a:xfrm>
          <a:prstGeom prst="rect">
            <a:avLst/>
          </a:prstGeom>
          <a:noFill/>
        </p:spPr>
        <p:txBody>
          <a:bodyPr wrap="square" rtlCol="0">
            <a:spAutoFit/>
          </a:bodyPr>
          <a:lstStyle/>
          <a:p>
            <a:r>
              <a:rPr lang="en-GB" sz="1050" dirty="0"/>
              <a:t>As opposed to the Visit screen, where the screen may hold activities linked to multiple Nominations, the Nomination reference takes te User to a Nomination details View where all activities related to that Nomination can be seen. </a:t>
            </a:r>
          </a:p>
          <a:p>
            <a:endParaRPr lang="en-GB" sz="1050" dirty="0"/>
          </a:p>
          <a:p>
            <a:r>
              <a:rPr lang="en-GB" sz="1050" dirty="0"/>
              <a:t>From UX perspective it is important that the screens/views open in new tabs to optimize UX (refer to Fundamentals).</a:t>
            </a:r>
            <a:endParaRPr lang="en-NL" sz="1050" dirty="0"/>
          </a:p>
        </p:txBody>
      </p:sp>
      <p:pic>
        <p:nvPicPr>
          <p:cNvPr id="46" name="Picture 45">
            <a:extLst>
              <a:ext uri="{FF2B5EF4-FFF2-40B4-BE49-F238E27FC236}">
                <a16:creationId xmlns:a16="http://schemas.microsoft.com/office/drawing/2014/main" id="{DF848CA6-CE40-A18C-9FB8-248B68BA4B83}"/>
              </a:ext>
            </a:extLst>
          </p:cNvPr>
          <p:cNvPicPr>
            <a:picLocks noChangeAspect="1"/>
          </p:cNvPicPr>
          <p:nvPr/>
        </p:nvPicPr>
        <p:blipFill>
          <a:blip r:embed="rId2"/>
          <a:stretch>
            <a:fillRect/>
          </a:stretch>
        </p:blipFill>
        <p:spPr>
          <a:xfrm>
            <a:off x="4308796" y="934667"/>
            <a:ext cx="5660625" cy="4208833"/>
          </a:xfrm>
          <a:prstGeom prst="rect">
            <a:avLst/>
          </a:prstGeom>
        </p:spPr>
      </p:pic>
      <p:sp>
        <p:nvSpPr>
          <p:cNvPr id="48" name="Rectangle 47">
            <a:extLst>
              <a:ext uri="{FF2B5EF4-FFF2-40B4-BE49-F238E27FC236}">
                <a16:creationId xmlns:a16="http://schemas.microsoft.com/office/drawing/2014/main" id="{8E4CCF11-8604-85B5-A906-A955172F65D6}"/>
              </a:ext>
            </a:extLst>
          </p:cNvPr>
          <p:cNvSpPr/>
          <p:nvPr/>
        </p:nvSpPr>
        <p:spPr>
          <a:xfrm>
            <a:off x="4608095" y="2111542"/>
            <a:ext cx="709863" cy="120316"/>
          </a:xfrm>
          <a:prstGeom prst="rect">
            <a:avLst/>
          </a:prstGeom>
          <a:solidFill>
            <a:srgbClr val="F7F9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49" name="Rectangle 48">
            <a:extLst>
              <a:ext uri="{FF2B5EF4-FFF2-40B4-BE49-F238E27FC236}">
                <a16:creationId xmlns:a16="http://schemas.microsoft.com/office/drawing/2014/main" id="{5D978269-D7C7-0C46-9CF4-B7207660711D}"/>
              </a:ext>
            </a:extLst>
          </p:cNvPr>
          <p:cNvSpPr/>
          <p:nvPr/>
        </p:nvSpPr>
        <p:spPr>
          <a:xfrm>
            <a:off x="6617366" y="1570121"/>
            <a:ext cx="168442" cy="1564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50" name="Rectangle 49">
            <a:extLst>
              <a:ext uri="{FF2B5EF4-FFF2-40B4-BE49-F238E27FC236}">
                <a16:creationId xmlns:a16="http://schemas.microsoft.com/office/drawing/2014/main" id="{158F6759-6AA4-7996-2C50-0A7FC00B4745}"/>
              </a:ext>
            </a:extLst>
          </p:cNvPr>
          <p:cNvSpPr/>
          <p:nvPr/>
        </p:nvSpPr>
        <p:spPr>
          <a:xfrm>
            <a:off x="4393530" y="1210837"/>
            <a:ext cx="1267327" cy="133905"/>
          </a:xfrm>
          <a:prstGeom prst="rect">
            <a:avLst/>
          </a:prstGeom>
          <a:solidFill>
            <a:srgbClr val="092D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51" name="Rectangle 50">
            <a:extLst>
              <a:ext uri="{FF2B5EF4-FFF2-40B4-BE49-F238E27FC236}">
                <a16:creationId xmlns:a16="http://schemas.microsoft.com/office/drawing/2014/main" id="{5E983919-8B9A-CA87-CA58-3182FF4B4D0C}"/>
              </a:ext>
            </a:extLst>
          </p:cNvPr>
          <p:cNvSpPr/>
          <p:nvPr/>
        </p:nvSpPr>
        <p:spPr>
          <a:xfrm>
            <a:off x="5137484" y="3217658"/>
            <a:ext cx="168442" cy="156411"/>
          </a:xfrm>
          <a:prstGeom prst="rect">
            <a:avLst/>
          </a:prstGeom>
          <a:solidFill>
            <a:srgbClr val="E6F2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52" name="TextBox 51">
            <a:extLst>
              <a:ext uri="{FF2B5EF4-FFF2-40B4-BE49-F238E27FC236}">
                <a16:creationId xmlns:a16="http://schemas.microsoft.com/office/drawing/2014/main" id="{AD989A34-A8C6-8570-0E9A-A165A672210F}"/>
              </a:ext>
            </a:extLst>
          </p:cNvPr>
          <p:cNvSpPr txBox="1"/>
          <p:nvPr/>
        </p:nvSpPr>
        <p:spPr>
          <a:xfrm>
            <a:off x="6524547" y="1552074"/>
            <a:ext cx="985656" cy="200055"/>
          </a:xfrm>
          <a:prstGeom prst="rect">
            <a:avLst/>
          </a:prstGeom>
          <a:noFill/>
        </p:spPr>
        <p:txBody>
          <a:bodyPr wrap="square" rtlCol="0">
            <a:spAutoFit/>
          </a:bodyPr>
          <a:lstStyle/>
          <a:p>
            <a:r>
              <a:rPr lang="en-GB" sz="700" dirty="0">
                <a:latin typeface="Arial Nova" panose="020B0504020202020204" pitchFamily="34" charset="0"/>
                <a:cs typeface="Arial" panose="020B0604020202020204" pitchFamily="34" charset="0"/>
              </a:rPr>
              <a:t>80</a:t>
            </a:r>
            <a:endParaRPr lang="en-NL" sz="700" dirty="0">
              <a:latin typeface="Arial Nova" panose="020B0504020202020204" pitchFamily="34" charset="0"/>
              <a:cs typeface="Arial" panose="020B0604020202020204" pitchFamily="34" charset="0"/>
            </a:endParaRPr>
          </a:p>
        </p:txBody>
      </p:sp>
      <p:sp>
        <p:nvSpPr>
          <p:cNvPr id="53" name="TextBox 52">
            <a:extLst>
              <a:ext uri="{FF2B5EF4-FFF2-40B4-BE49-F238E27FC236}">
                <a16:creationId xmlns:a16="http://schemas.microsoft.com/office/drawing/2014/main" id="{8A5CCBF0-6C9B-A7CF-1579-D08060557ADC}"/>
              </a:ext>
            </a:extLst>
          </p:cNvPr>
          <p:cNvSpPr txBox="1"/>
          <p:nvPr/>
        </p:nvSpPr>
        <p:spPr>
          <a:xfrm>
            <a:off x="5049179" y="3198078"/>
            <a:ext cx="985656" cy="169277"/>
          </a:xfrm>
          <a:prstGeom prst="rect">
            <a:avLst/>
          </a:prstGeom>
          <a:noFill/>
        </p:spPr>
        <p:txBody>
          <a:bodyPr wrap="square" rtlCol="0">
            <a:spAutoFit/>
          </a:bodyPr>
          <a:lstStyle/>
          <a:p>
            <a:r>
              <a:rPr lang="en-GB" sz="500" dirty="0">
                <a:latin typeface="Arial Nova" panose="020B0504020202020204" pitchFamily="34" charset="0"/>
                <a:cs typeface="Arial" panose="020B0604020202020204" pitchFamily="34" charset="0"/>
              </a:rPr>
              <a:t>80</a:t>
            </a:r>
            <a:endParaRPr lang="en-NL" sz="500" dirty="0">
              <a:latin typeface="Arial Nova" panose="020B0504020202020204" pitchFamily="34" charset="0"/>
              <a:cs typeface="Arial" panose="020B0604020202020204" pitchFamily="34" charset="0"/>
            </a:endParaRPr>
          </a:p>
        </p:txBody>
      </p:sp>
      <p:sp>
        <p:nvSpPr>
          <p:cNvPr id="56" name="Rectangle 55">
            <a:extLst>
              <a:ext uri="{FF2B5EF4-FFF2-40B4-BE49-F238E27FC236}">
                <a16:creationId xmlns:a16="http://schemas.microsoft.com/office/drawing/2014/main" id="{C05FCE3B-B252-937F-C35F-8631388C5432}"/>
              </a:ext>
            </a:extLst>
          </p:cNvPr>
          <p:cNvSpPr/>
          <p:nvPr/>
        </p:nvSpPr>
        <p:spPr>
          <a:xfrm>
            <a:off x="9914020" y="4361447"/>
            <a:ext cx="304131" cy="1684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57" name="Rectangle 56">
            <a:extLst>
              <a:ext uri="{FF2B5EF4-FFF2-40B4-BE49-F238E27FC236}">
                <a16:creationId xmlns:a16="http://schemas.microsoft.com/office/drawing/2014/main" id="{5348FFA8-0CA9-CA14-F47B-3F795DF4E569}"/>
              </a:ext>
            </a:extLst>
          </p:cNvPr>
          <p:cNvSpPr/>
          <p:nvPr/>
        </p:nvSpPr>
        <p:spPr>
          <a:xfrm>
            <a:off x="9982868" y="3982453"/>
            <a:ext cx="304130" cy="214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2" name="Rectangle 1">
            <a:extLst>
              <a:ext uri="{FF2B5EF4-FFF2-40B4-BE49-F238E27FC236}">
                <a16:creationId xmlns:a16="http://schemas.microsoft.com/office/drawing/2014/main" id="{7238827B-7904-FBC9-33CC-C20ADBC270FD}"/>
              </a:ext>
            </a:extLst>
          </p:cNvPr>
          <p:cNvSpPr/>
          <p:nvPr/>
        </p:nvSpPr>
        <p:spPr>
          <a:xfrm>
            <a:off x="4465181" y="1120184"/>
            <a:ext cx="1076826" cy="120316"/>
          </a:xfrm>
          <a:prstGeom prst="rect">
            <a:avLst/>
          </a:prstGeom>
          <a:solidFill>
            <a:srgbClr val="092D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6" name="Rectangle 5">
            <a:extLst>
              <a:ext uri="{FF2B5EF4-FFF2-40B4-BE49-F238E27FC236}">
                <a16:creationId xmlns:a16="http://schemas.microsoft.com/office/drawing/2014/main" id="{11503F05-9D58-001E-B84B-A1B1AAF6E621}"/>
              </a:ext>
            </a:extLst>
          </p:cNvPr>
          <p:cNvSpPr/>
          <p:nvPr/>
        </p:nvSpPr>
        <p:spPr>
          <a:xfrm>
            <a:off x="4393531" y="1463782"/>
            <a:ext cx="1702469" cy="2739250"/>
          </a:xfrm>
          <a:prstGeom prst="rect">
            <a:avLst/>
          </a:prstGeom>
          <a:solidFill>
            <a:srgbClr val="F4F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pic>
        <p:nvPicPr>
          <p:cNvPr id="8" name="Picture 7">
            <a:extLst>
              <a:ext uri="{FF2B5EF4-FFF2-40B4-BE49-F238E27FC236}">
                <a16:creationId xmlns:a16="http://schemas.microsoft.com/office/drawing/2014/main" id="{4D5CF1F6-C3B5-27ED-8D4F-4CC87C862108}"/>
              </a:ext>
            </a:extLst>
          </p:cNvPr>
          <p:cNvPicPr>
            <a:picLocks noChangeAspect="1"/>
          </p:cNvPicPr>
          <p:nvPr/>
        </p:nvPicPr>
        <p:blipFill>
          <a:blip r:embed="rId3"/>
          <a:stretch>
            <a:fillRect/>
          </a:stretch>
        </p:blipFill>
        <p:spPr>
          <a:xfrm>
            <a:off x="4324507" y="1397190"/>
            <a:ext cx="5658361" cy="4748423"/>
          </a:xfrm>
          <a:prstGeom prst="rect">
            <a:avLst/>
          </a:prstGeom>
        </p:spPr>
      </p:pic>
      <p:sp>
        <p:nvSpPr>
          <p:cNvPr id="9" name="Rectangle: Rounded Corners 8">
            <a:extLst>
              <a:ext uri="{FF2B5EF4-FFF2-40B4-BE49-F238E27FC236}">
                <a16:creationId xmlns:a16="http://schemas.microsoft.com/office/drawing/2014/main" id="{517CAF5A-78A1-0ACD-3CA5-6AAD8D7984E7}"/>
              </a:ext>
            </a:extLst>
          </p:cNvPr>
          <p:cNvSpPr/>
          <p:nvPr/>
        </p:nvSpPr>
        <p:spPr>
          <a:xfrm>
            <a:off x="4314812" y="1210837"/>
            <a:ext cx="648948" cy="133905"/>
          </a:xfrm>
          <a:prstGeom prst="roundRect">
            <a:avLst/>
          </a:prstGeom>
          <a:solidFill>
            <a:srgbClr val="233E6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700" dirty="0"/>
              <a:t>VS 000 245</a:t>
            </a:r>
            <a:endParaRPr lang="en-NL" sz="700" dirty="0"/>
          </a:p>
        </p:txBody>
      </p:sp>
      <p:sp>
        <p:nvSpPr>
          <p:cNvPr id="10" name="Rectangle: Rounded Corners 9">
            <a:extLst>
              <a:ext uri="{FF2B5EF4-FFF2-40B4-BE49-F238E27FC236}">
                <a16:creationId xmlns:a16="http://schemas.microsoft.com/office/drawing/2014/main" id="{CCF0DCC5-1651-9A30-DDEE-5BEEEA01ECA6}"/>
              </a:ext>
            </a:extLst>
          </p:cNvPr>
          <p:cNvSpPr/>
          <p:nvPr/>
        </p:nvSpPr>
        <p:spPr>
          <a:xfrm>
            <a:off x="4952484" y="1206063"/>
            <a:ext cx="648948" cy="133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700" dirty="0"/>
              <a:t>NM 000 80</a:t>
            </a:r>
            <a:endParaRPr lang="en-NL" sz="700" dirty="0"/>
          </a:p>
        </p:txBody>
      </p:sp>
      <p:sp>
        <p:nvSpPr>
          <p:cNvPr id="11" name="Rectangle 10">
            <a:extLst>
              <a:ext uri="{FF2B5EF4-FFF2-40B4-BE49-F238E27FC236}">
                <a16:creationId xmlns:a16="http://schemas.microsoft.com/office/drawing/2014/main" id="{77C4ED15-BADE-7C00-1CC8-E24994CBD601}"/>
              </a:ext>
            </a:extLst>
          </p:cNvPr>
          <p:cNvSpPr/>
          <p:nvPr/>
        </p:nvSpPr>
        <p:spPr>
          <a:xfrm>
            <a:off x="8091237" y="4361447"/>
            <a:ext cx="360947" cy="1022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12" name="Rectangle 11">
            <a:extLst>
              <a:ext uri="{FF2B5EF4-FFF2-40B4-BE49-F238E27FC236}">
                <a16:creationId xmlns:a16="http://schemas.microsoft.com/office/drawing/2014/main" id="{0EF764AD-755A-2F93-2ACA-95867934A0B8}"/>
              </a:ext>
            </a:extLst>
          </p:cNvPr>
          <p:cNvSpPr/>
          <p:nvPr/>
        </p:nvSpPr>
        <p:spPr>
          <a:xfrm>
            <a:off x="8091237" y="4997000"/>
            <a:ext cx="360947" cy="1022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13" name="Rectangle 12">
            <a:extLst>
              <a:ext uri="{FF2B5EF4-FFF2-40B4-BE49-F238E27FC236}">
                <a16:creationId xmlns:a16="http://schemas.microsoft.com/office/drawing/2014/main" id="{EE29F490-AB3B-5A78-7F3E-F739BD4758C6}"/>
              </a:ext>
            </a:extLst>
          </p:cNvPr>
          <p:cNvSpPr/>
          <p:nvPr/>
        </p:nvSpPr>
        <p:spPr>
          <a:xfrm>
            <a:off x="8091236" y="4628088"/>
            <a:ext cx="360947" cy="102269"/>
          </a:xfrm>
          <a:prstGeom prst="rect">
            <a:avLst/>
          </a:prstGeom>
          <a:solidFill>
            <a:srgbClr val="F7F9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14" name="Rectangle 13">
            <a:extLst>
              <a:ext uri="{FF2B5EF4-FFF2-40B4-BE49-F238E27FC236}">
                <a16:creationId xmlns:a16="http://schemas.microsoft.com/office/drawing/2014/main" id="{CA6FBD44-0421-9877-898A-57112190374C}"/>
              </a:ext>
            </a:extLst>
          </p:cNvPr>
          <p:cNvSpPr/>
          <p:nvPr/>
        </p:nvSpPr>
        <p:spPr>
          <a:xfrm>
            <a:off x="8091235" y="5381470"/>
            <a:ext cx="360947" cy="102269"/>
          </a:xfrm>
          <a:prstGeom prst="rect">
            <a:avLst/>
          </a:prstGeom>
          <a:solidFill>
            <a:srgbClr val="F7F9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Tree>
    <p:extLst>
      <p:ext uri="{BB962C8B-B14F-4D97-AF65-F5344CB8AC3E}">
        <p14:creationId xmlns:p14="http://schemas.microsoft.com/office/powerpoint/2010/main" val="25585930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0E41CD42-58CC-3B13-F693-48042A676009}"/>
              </a:ext>
            </a:extLst>
          </p:cNvPr>
          <p:cNvGrpSpPr/>
          <p:nvPr/>
        </p:nvGrpSpPr>
        <p:grpSpPr>
          <a:xfrm>
            <a:off x="971550" y="2372206"/>
            <a:ext cx="7821574" cy="4152827"/>
            <a:chOff x="1543050" y="1860863"/>
            <a:chExt cx="7821574" cy="4152827"/>
          </a:xfrm>
        </p:grpSpPr>
        <p:pic>
          <p:nvPicPr>
            <p:cNvPr id="5" name="Picture 4">
              <a:extLst>
                <a:ext uri="{FF2B5EF4-FFF2-40B4-BE49-F238E27FC236}">
                  <a16:creationId xmlns:a16="http://schemas.microsoft.com/office/drawing/2014/main" id="{12DFA2AC-2760-F82A-22E8-133679D7B1D4}"/>
                </a:ext>
              </a:extLst>
            </p:cNvPr>
            <p:cNvPicPr>
              <a:picLocks noChangeAspect="1"/>
            </p:cNvPicPr>
            <p:nvPr/>
          </p:nvPicPr>
          <p:blipFill rotWithShape="1">
            <a:blip r:embed="rId2"/>
            <a:srcRect b="41848"/>
            <a:stretch/>
          </p:blipFill>
          <p:spPr>
            <a:xfrm>
              <a:off x="1543050" y="1860863"/>
              <a:ext cx="7821574" cy="2895222"/>
            </a:xfrm>
            <a:prstGeom prst="rect">
              <a:avLst/>
            </a:prstGeom>
          </p:spPr>
        </p:pic>
        <p:pic>
          <p:nvPicPr>
            <p:cNvPr id="6" name="Picture 5">
              <a:extLst>
                <a:ext uri="{FF2B5EF4-FFF2-40B4-BE49-F238E27FC236}">
                  <a16:creationId xmlns:a16="http://schemas.microsoft.com/office/drawing/2014/main" id="{F7ED981C-863D-CE8E-AA79-87831993AC4A}"/>
                </a:ext>
              </a:extLst>
            </p:cNvPr>
            <p:cNvPicPr>
              <a:picLocks noChangeAspect="1"/>
            </p:cNvPicPr>
            <p:nvPr/>
          </p:nvPicPr>
          <p:blipFill rotWithShape="1">
            <a:blip r:embed="rId3"/>
            <a:srcRect t="56853" b="35402"/>
            <a:stretch/>
          </p:blipFill>
          <p:spPr>
            <a:xfrm>
              <a:off x="1543050" y="5682281"/>
              <a:ext cx="7821574" cy="331409"/>
            </a:xfrm>
            <a:prstGeom prst="rect">
              <a:avLst/>
            </a:prstGeom>
          </p:spPr>
        </p:pic>
        <p:pic>
          <p:nvPicPr>
            <p:cNvPr id="7" name="Picture 6">
              <a:extLst>
                <a:ext uri="{FF2B5EF4-FFF2-40B4-BE49-F238E27FC236}">
                  <a16:creationId xmlns:a16="http://schemas.microsoft.com/office/drawing/2014/main" id="{DD6B7C4C-BF4C-B2B2-32D5-FA229CC2746B}"/>
                </a:ext>
              </a:extLst>
            </p:cNvPr>
            <p:cNvPicPr>
              <a:picLocks noChangeAspect="1"/>
            </p:cNvPicPr>
            <p:nvPr/>
          </p:nvPicPr>
          <p:blipFill rotWithShape="1">
            <a:blip r:embed="rId3"/>
            <a:srcRect b="77130"/>
            <a:stretch/>
          </p:blipFill>
          <p:spPr>
            <a:xfrm>
              <a:off x="1543050" y="4732838"/>
              <a:ext cx="7821574" cy="978614"/>
            </a:xfrm>
            <a:prstGeom prst="rect">
              <a:avLst/>
            </a:prstGeom>
          </p:spPr>
        </p:pic>
        <p:sp>
          <p:nvSpPr>
            <p:cNvPr id="8" name="Rectangle 7">
              <a:extLst>
                <a:ext uri="{FF2B5EF4-FFF2-40B4-BE49-F238E27FC236}">
                  <a16:creationId xmlns:a16="http://schemas.microsoft.com/office/drawing/2014/main" id="{4D5CC3ED-4950-0C6A-5537-25B98B88C56D}"/>
                </a:ext>
              </a:extLst>
            </p:cNvPr>
            <p:cNvSpPr/>
            <p:nvPr/>
          </p:nvSpPr>
          <p:spPr>
            <a:xfrm>
              <a:off x="3651096" y="3807231"/>
              <a:ext cx="458271" cy="1132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dirty="0"/>
            </a:p>
          </p:txBody>
        </p:sp>
        <p:sp>
          <p:nvSpPr>
            <p:cNvPr id="9" name="Rectangle 8">
              <a:extLst>
                <a:ext uri="{FF2B5EF4-FFF2-40B4-BE49-F238E27FC236}">
                  <a16:creationId xmlns:a16="http://schemas.microsoft.com/office/drawing/2014/main" id="{1B1692D6-8BEC-07A4-5033-5D3AF6887838}"/>
                </a:ext>
              </a:extLst>
            </p:cNvPr>
            <p:cNvSpPr/>
            <p:nvPr/>
          </p:nvSpPr>
          <p:spPr>
            <a:xfrm>
              <a:off x="3471111" y="4263811"/>
              <a:ext cx="458271" cy="1132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10" name="TextBox 9">
              <a:extLst>
                <a:ext uri="{FF2B5EF4-FFF2-40B4-BE49-F238E27FC236}">
                  <a16:creationId xmlns:a16="http://schemas.microsoft.com/office/drawing/2014/main" id="{B9D40DB9-17E8-1B66-B725-110D84767C07}"/>
                </a:ext>
              </a:extLst>
            </p:cNvPr>
            <p:cNvSpPr txBox="1"/>
            <p:nvPr/>
          </p:nvSpPr>
          <p:spPr>
            <a:xfrm>
              <a:off x="3416190" y="4236823"/>
              <a:ext cx="684803" cy="176972"/>
            </a:xfrm>
            <a:prstGeom prst="rect">
              <a:avLst/>
            </a:prstGeom>
            <a:noFill/>
          </p:spPr>
          <p:txBody>
            <a:bodyPr wrap="none" rtlCol="0">
              <a:spAutoFit/>
            </a:bodyPr>
            <a:lstStyle/>
            <a:p>
              <a:r>
                <a:rPr lang="en-GB" sz="550" b="1" dirty="0"/>
                <a:t>Commodity code</a:t>
              </a:r>
              <a:endParaRPr lang="en-NL" sz="550" b="1" dirty="0"/>
            </a:p>
          </p:txBody>
        </p:sp>
        <p:sp>
          <p:nvSpPr>
            <p:cNvPr id="11" name="Rectangle 10">
              <a:extLst>
                <a:ext uri="{FF2B5EF4-FFF2-40B4-BE49-F238E27FC236}">
                  <a16:creationId xmlns:a16="http://schemas.microsoft.com/office/drawing/2014/main" id="{9A4B753F-C8EB-5DEF-874B-82B7D78CC4B5}"/>
                </a:ext>
              </a:extLst>
            </p:cNvPr>
            <p:cNvSpPr/>
            <p:nvPr/>
          </p:nvSpPr>
          <p:spPr>
            <a:xfrm>
              <a:off x="1907005" y="4608742"/>
              <a:ext cx="7014411" cy="1213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12" name="Rectangle 11">
              <a:extLst>
                <a:ext uri="{FF2B5EF4-FFF2-40B4-BE49-F238E27FC236}">
                  <a16:creationId xmlns:a16="http://schemas.microsoft.com/office/drawing/2014/main" id="{766FF65A-2E1C-E270-ED47-35D46D86F6D8}"/>
                </a:ext>
              </a:extLst>
            </p:cNvPr>
            <p:cNvSpPr/>
            <p:nvPr/>
          </p:nvSpPr>
          <p:spPr>
            <a:xfrm>
              <a:off x="1907005" y="4434056"/>
              <a:ext cx="7014411" cy="121384"/>
            </a:xfrm>
            <a:prstGeom prst="rect">
              <a:avLst/>
            </a:prstGeom>
            <a:solidFill>
              <a:srgbClr val="F7F9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13" name="TextBox 12">
              <a:extLst>
                <a:ext uri="{FF2B5EF4-FFF2-40B4-BE49-F238E27FC236}">
                  <a16:creationId xmlns:a16="http://schemas.microsoft.com/office/drawing/2014/main" id="{A4292BFE-F1F6-6BB1-C42D-CB0A7811FC79}"/>
                </a:ext>
              </a:extLst>
            </p:cNvPr>
            <p:cNvSpPr txBox="1"/>
            <p:nvPr/>
          </p:nvSpPr>
          <p:spPr>
            <a:xfrm>
              <a:off x="3416190" y="4382036"/>
              <a:ext cx="1345942" cy="200055"/>
            </a:xfrm>
            <a:prstGeom prst="rect">
              <a:avLst/>
            </a:prstGeom>
            <a:noFill/>
          </p:spPr>
          <p:txBody>
            <a:bodyPr wrap="square" rtlCol="0">
              <a:spAutoFit/>
            </a:bodyPr>
            <a:lstStyle/>
            <a:p>
              <a:r>
                <a:rPr lang="en-GB" sz="700" dirty="0">
                  <a:solidFill>
                    <a:schemeClr val="tx1">
                      <a:lumMod val="65000"/>
                      <a:lumOff val="35000"/>
                    </a:schemeClr>
                  </a:solidFill>
                </a:rPr>
                <a:t>271012 ..</a:t>
              </a:r>
              <a:endParaRPr lang="en-NL" sz="700" dirty="0">
                <a:solidFill>
                  <a:schemeClr val="tx1">
                    <a:lumMod val="65000"/>
                    <a:lumOff val="35000"/>
                  </a:schemeClr>
                </a:solidFill>
              </a:endParaRPr>
            </a:p>
          </p:txBody>
        </p:sp>
        <p:sp>
          <p:nvSpPr>
            <p:cNvPr id="14" name="TextBox 13">
              <a:extLst>
                <a:ext uri="{FF2B5EF4-FFF2-40B4-BE49-F238E27FC236}">
                  <a16:creationId xmlns:a16="http://schemas.microsoft.com/office/drawing/2014/main" id="{A0F4F1F1-F355-79B4-C4F9-1AEDCFF978D5}"/>
                </a:ext>
              </a:extLst>
            </p:cNvPr>
            <p:cNvSpPr txBox="1"/>
            <p:nvPr/>
          </p:nvSpPr>
          <p:spPr>
            <a:xfrm>
              <a:off x="4209896" y="4386945"/>
              <a:ext cx="1345942" cy="200055"/>
            </a:xfrm>
            <a:prstGeom prst="rect">
              <a:avLst/>
            </a:prstGeom>
            <a:noFill/>
          </p:spPr>
          <p:txBody>
            <a:bodyPr wrap="square" rtlCol="0">
              <a:spAutoFit/>
            </a:bodyPr>
            <a:lstStyle/>
            <a:p>
              <a:r>
                <a:rPr lang="en-GB" sz="700" dirty="0">
                  <a:solidFill>
                    <a:schemeClr val="tx1">
                      <a:lumMod val="65000"/>
                      <a:lumOff val="35000"/>
                    </a:schemeClr>
                  </a:solidFill>
                </a:rPr>
                <a:t>Excise suspended</a:t>
              </a:r>
              <a:endParaRPr lang="en-NL" sz="700" dirty="0">
                <a:solidFill>
                  <a:schemeClr val="tx1">
                    <a:lumMod val="65000"/>
                    <a:lumOff val="35000"/>
                  </a:schemeClr>
                </a:solidFill>
              </a:endParaRPr>
            </a:p>
          </p:txBody>
        </p:sp>
        <p:sp>
          <p:nvSpPr>
            <p:cNvPr id="15" name="TextBox 14">
              <a:extLst>
                <a:ext uri="{FF2B5EF4-FFF2-40B4-BE49-F238E27FC236}">
                  <a16:creationId xmlns:a16="http://schemas.microsoft.com/office/drawing/2014/main" id="{FB28838F-0DC6-5053-CFB2-956C867A66A3}"/>
                </a:ext>
              </a:extLst>
            </p:cNvPr>
            <p:cNvSpPr txBox="1"/>
            <p:nvPr/>
          </p:nvSpPr>
          <p:spPr>
            <a:xfrm>
              <a:off x="4898761" y="4382036"/>
              <a:ext cx="389118" cy="200055"/>
            </a:xfrm>
            <a:prstGeom prst="rect">
              <a:avLst/>
            </a:prstGeom>
            <a:noFill/>
          </p:spPr>
          <p:txBody>
            <a:bodyPr wrap="square" rtlCol="0">
              <a:spAutoFit/>
            </a:bodyPr>
            <a:lstStyle/>
            <a:p>
              <a:r>
                <a:rPr lang="en-GB" sz="700" dirty="0">
                  <a:solidFill>
                    <a:schemeClr val="tx1">
                      <a:lumMod val="65000"/>
                      <a:lumOff val="35000"/>
                    </a:schemeClr>
                  </a:solidFill>
                </a:rPr>
                <a:t>Vitol</a:t>
              </a:r>
              <a:endParaRPr lang="en-NL" sz="700" dirty="0">
                <a:solidFill>
                  <a:schemeClr val="tx1">
                    <a:lumMod val="65000"/>
                    <a:lumOff val="35000"/>
                  </a:schemeClr>
                </a:solidFill>
              </a:endParaRPr>
            </a:p>
          </p:txBody>
        </p:sp>
        <p:sp>
          <p:nvSpPr>
            <p:cNvPr id="16" name="TextBox 15">
              <a:extLst>
                <a:ext uri="{FF2B5EF4-FFF2-40B4-BE49-F238E27FC236}">
                  <a16:creationId xmlns:a16="http://schemas.microsoft.com/office/drawing/2014/main" id="{893EFA41-B868-7031-ECC1-457D6BD71465}"/>
                </a:ext>
              </a:extLst>
            </p:cNvPr>
            <p:cNvSpPr txBox="1"/>
            <p:nvPr/>
          </p:nvSpPr>
          <p:spPr>
            <a:xfrm>
              <a:off x="5586536" y="4388660"/>
              <a:ext cx="613300" cy="200055"/>
            </a:xfrm>
            <a:prstGeom prst="rect">
              <a:avLst/>
            </a:prstGeom>
            <a:noFill/>
          </p:spPr>
          <p:txBody>
            <a:bodyPr wrap="square" rtlCol="0">
              <a:spAutoFit/>
            </a:bodyPr>
            <a:lstStyle/>
            <a:p>
              <a:r>
                <a:rPr lang="en-GB" sz="700" dirty="0">
                  <a:solidFill>
                    <a:schemeClr val="tx1">
                      <a:lumMod val="65000"/>
                      <a:lumOff val="35000"/>
                    </a:schemeClr>
                  </a:solidFill>
                </a:rPr>
                <a:t>Unknown</a:t>
              </a:r>
              <a:endParaRPr lang="en-NL" sz="700" dirty="0">
                <a:solidFill>
                  <a:schemeClr val="tx1">
                    <a:lumMod val="65000"/>
                    <a:lumOff val="35000"/>
                  </a:schemeClr>
                </a:solidFill>
              </a:endParaRPr>
            </a:p>
          </p:txBody>
        </p:sp>
        <p:sp>
          <p:nvSpPr>
            <p:cNvPr id="17" name="TextBox 16">
              <a:extLst>
                <a:ext uri="{FF2B5EF4-FFF2-40B4-BE49-F238E27FC236}">
                  <a16:creationId xmlns:a16="http://schemas.microsoft.com/office/drawing/2014/main" id="{E0E9C020-8688-53FF-169F-D32E34C218C4}"/>
                </a:ext>
              </a:extLst>
            </p:cNvPr>
            <p:cNvSpPr txBox="1"/>
            <p:nvPr/>
          </p:nvSpPr>
          <p:spPr>
            <a:xfrm>
              <a:off x="7880460" y="4380502"/>
              <a:ext cx="613300" cy="200055"/>
            </a:xfrm>
            <a:prstGeom prst="rect">
              <a:avLst/>
            </a:prstGeom>
            <a:noFill/>
          </p:spPr>
          <p:txBody>
            <a:bodyPr wrap="square" rtlCol="0">
              <a:spAutoFit/>
            </a:bodyPr>
            <a:lstStyle/>
            <a:p>
              <a:r>
                <a:rPr lang="en-GB" sz="700" dirty="0">
                  <a:solidFill>
                    <a:schemeClr val="tx1">
                      <a:lumMod val="65000"/>
                      <a:lumOff val="35000"/>
                    </a:schemeClr>
                  </a:solidFill>
                </a:rPr>
                <a:t>L15</a:t>
              </a:r>
              <a:endParaRPr lang="en-NL" sz="700" dirty="0">
                <a:solidFill>
                  <a:schemeClr val="tx1">
                    <a:lumMod val="65000"/>
                    <a:lumOff val="35000"/>
                  </a:schemeClr>
                </a:solidFill>
              </a:endParaRPr>
            </a:p>
          </p:txBody>
        </p:sp>
        <p:sp>
          <p:nvSpPr>
            <p:cNvPr id="18" name="TextBox 17">
              <a:extLst>
                <a:ext uri="{FF2B5EF4-FFF2-40B4-BE49-F238E27FC236}">
                  <a16:creationId xmlns:a16="http://schemas.microsoft.com/office/drawing/2014/main" id="{3B613270-B0D0-BCD8-6B77-50D7AD13B178}"/>
                </a:ext>
              </a:extLst>
            </p:cNvPr>
            <p:cNvSpPr txBox="1"/>
            <p:nvPr/>
          </p:nvSpPr>
          <p:spPr>
            <a:xfrm>
              <a:off x="7086754" y="4378787"/>
              <a:ext cx="613300" cy="200055"/>
            </a:xfrm>
            <a:prstGeom prst="rect">
              <a:avLst/>
            </a:prstGeom>
            <a:noFill/>
          </p:spPr>
          <p:txBody>
            <a:bodyPr wrap="square" rtlCol="0">
              <a:spAutoFit/>
            </a:bodyPr>
            <a:lstStyle/>
            <a:p>
              <a:r>
                <a:rPr lang="en-GB" sz="700" dirty="0">
                  <a:solidFill>
                    <a:schemeClr val="tx1">
                      <a:lumMod val="65000"/>
                      <a:lumOff val="35000"/>
                    </a:schemeClr>
                  </a:solidFill>
                </a:rPr>
                <a:t>KG.V</a:t>
              </a:r>
              <a:endParaRPr lang="en-NL" sz="700" dirty="0">
                <a:solidFill>
                  <a:schemeClr val="tx1">
                    <a:lumMod val="65000"/>
                    <a:lumOff val="35000"/>
                  </a:schemeClr>
                </a:solidFill>
              </a:endParaRPr>
            </a:p>
          </p:txBody>
        </p:sp>
        <p:sp>
          <p:nvSpPr>
            <p:cNvPr id="19" name="TextBox 18">
              <a:extLst>
                <a:ext uri="{FF2B5EF4-FFF2-40B4-BE49-F238E27FC236}">
                  <a16:creationId xmlns:a16="http://schemas.microsoft.com/office/drawing/2014/main" id="{392073C1-9F5D-FFB2-6D20-98BF33A9AC9C}"/>
                </a:ext>
              </a:extLst>
            </p:cNvPr>
            <p:cNvSpPr txBox="1"/>
            <p:nvPr/>
          </p:nvSpPr>
          <p:spPr>
            <a:xfrm>
              <a:off x="6561007" y="4376075"/>
              <a:ext cx="613300" cy="200055"/>
            </a:xfrm>
            <a:prstGeom prst="rect">
              <a:avLst/>
            </a:prstGeom>
            <a:noFill/>
          </p:spPr>
          <p:txBody>
            <a:bodyPr wrap="square" rtlCol="0">
              <a:spAutoFit/>
            </a:bodyPr>
            <a:lstStyle/>
            <a:p>
              <a:r>
                <a:rPr lang="en-GB" sz="700" dirty="0">
                  <a:solidFill>
                    <a:schemeClr val="tx1">
                      <a:lumMod val="65000"/>
                      <a:lumOff val="35000"/>
                    </a:schemeClr>
                  </a:solidFill>
                </a:rPr>
                <a:t>396,750</a:t>
              </a:r>
              <a:endParaRPr lang="en-NL" sz="700" dirty="0">
                <a:solidFill>
                  <a:schemeClr val="tx1">
                    <a:lumMod val="65000"/>
                    <a:lumOff val="35000"/>
                  </a:schemeClr>
                </a:solidFill>
              </a:endParaRPr>
            </a:p>
          </p:txBody>
        </p:sp>
        <p:sp>
          <p:nvSpPr>
            <p:cNvPr id="20" name="TextBox 19">
              <a:extLst>
                <a:ext uri="{FF2B5EF4-FFF2-40B4-BE49-F238E27FC236}">
                  <a16:creationId xmlns:a16="http://schemas.microsoft.com/office/drawing/2014/main" id="{B077658A-ED49-013C-1AA4-49099665D5DB}"/>
                </a:ext>
              </a:extLst>
            </p:cNvPr>
            <p:cNvSpPr txBox="1"/>
            <p:nvPr/>
          </p:nvSpPr>
          <p:spPr>
            <a:xfrm>
              <a:off x="1866320" y="4371775"/>
              <a:ext cx="985656" cy="200055"/>
            </a:xfrm>
            <a:prstGeom prst="rect">
              <a:avLst/>
            </a:prstGeom>
            <a:noFill/>
          </p:spPr>
          <p:txBody>
            <a:bodyPr wrap="square" rtlCol="0">
              <a:spAutoFit/>
            </a:bodyPr>
            <a:lstStyle/>
            <a:p>
              <a:r>
                <a:rPr lang="en-GB" sz="700" dirty="0">
                  <a:solidFill>
                    <a:schemeClr val="tx1">
                      <a:lumMod val="65000"/>
                      <a:lumOff val="35000"/>
                    </a:schemeClr>
                  </a:solidFill>
                </a:rPr>
                <a:t>Gasoline RON 95</a:t>
              </a:r>
              <a:endParaRPr lang="en-NL" sz="700" dirty="0">
                <a:solidFill>
                  <a:schemeClr val="tx1">
                    <a:lumMod val="65000"/>
                    <a:lumOff val="35000"/>
                  </a:schemeClr>
                </a:solidFill>
              </a:endParaRPr>
            </a:p>
          </p:txBody>
        </p:sp>
        <p:sp>
          <p:nvSpPr>
            <p:cNvPr id="21" name="Rectangle 20">
              <a:extLst>
                <a:ext uri="{FF2B5EF4-FFF2-40B4-BE49-F238E27FC236}">
                  <a16:creationId xmlns:a16="http://schemas.microsoft.com/office/drawing/2014/main" id="{A1D2BABB-2365-28F9-9158-7C52DD8EF5EA}"/>
                </a:ext>
              </a:extLst>
            </p:cNvPr>
            <p:cNvSpPr/>
            <p:nvPr/>
          </p:nvSpPr>
          <p:spPr>
            <a:xfrm>
              <a:off x="3711742" y="5711452"/>
              <a:ext cx="625642" cy="271414"/>
            </a:xfrm>
            <a:prstGeom prst="rect">
              <a:avLst/>
            </a:prstGeom>
            <a:solidFill>
              <a:srgbClr val="F7F9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22" name="TextBox 21">
              <a:extLst>
                <a:ext uri="{FF2B5EF4-FFF2-40B4-BE49-F238E27FC236}">
                  <a16:creationId xmlns:a16="http://schemas.microsoft.com/office/drawing/2014/main" id="{376A43A7-3BB0-A4F2-C519-B3887BA25803}"/>
                </a:ext>
              </a:extLst>
            </p:cNvPr>
            <p:cNvSpPr txBox="1"/>
            <p:nvPr/>
          </p:nvSpPr>
          <p:spPr>
            <a:xfrm>
              <a:off x="3664413" y="5767705"/>
              <a:ext cx="1345942" cy="192360"/>
            </a:xfrm>
            <a:prstGeom prst="rect">
              <a:avLst/>
            </a:prstGeom>
            <a:noFill/>
          </p:spPr>
          <p:txBody>
            <a:bodyPr wrap="square" rtlCol="0">
              <a:spAutoFit/>
            </a:bodyPr>
            <a:lstStyle/>
            <a:p>
              <a:r>
                <a:rPr lang="en-GB" sz="650" dirty="0">
                  <a:solidFill>
                    <a:schemeClr val="tx1">
                      <a:lumMod val="65000"/>
                      <a:lumOff val="35000"/>
                    </a:schemeClr>
                  </a:solidFill>
                </a:rPr>
                <a:t>Truck SNH 85 GP</a:t>
              </a:r>
              <a:endParaRPr lang="en-NL" sz="650" dirty="0">
                <a:solidFill>
                  <a:schemeClr val="tx1">
                    <a:lumMod val="65000"/>
                    <a:lumOff val="35000"/>
                  </a:schemeClr>
                </a:solidFill>
              </a:endParaRPr>
            </a:p>
          </p:txBody>
        </p:sp>
        <p:sp>
          <p:nvSpPr>
            <p:cNvPr id="23" name="TextBox 22">
              <a:extLst>
                <a:ext uri="{FF2B5EF4-FFF2-40B4-BE49-F238E27FC236}">
                  <a16:creationId xmlns:a16="http://schemas.microsoft.com/office/drawing/2014/main" id="{CE8B5FB5-01A2-9DEC-E842-55613E5F8650}"/>
                </a:ext>
              </a:extLst>
            </p:cNvPr>
            <p:cNvSpPr txBox="1"/>
            <p:nvPr/>
          </p:nvSpPr>
          <p:spPr>
            <a:xfrm>
              <a:off x="4337384" y="5768162"/>
              <a:ext cx="985656" cy="192360"/>
            </a:xfrm>
            <a:prstGeom prst="rect">
              <a:avLst/>
            </a:prstGeom>
            <a:noFill/>
          </p:spPr>
          <p:txBody>
            <a:bodyPr wrap="square" rtlCol="0">
              <a:spAutoFit/>
            </a:bodyPr>
            <a:lstStyle/>
            <a:p>
              <a:r>
                <a:rPr lang="en-GB" sz="650" dirty="0">
                  <a:solidFill>
                    <a:schemeClr val="tx1">
                      <a:lumMod val="65000"/>
                      <a:lumOff val="35000"/>
                    </a:schemeClr>
                  </a:solidFill>
                </a:rPr>
                <a:t>Gasoline R..</a:t>
              </a:r>
              <a:endParaRPr lang="en-NL" sz="650" dirty="0">
                <a:solidFill>
                  <a:schemeClr val="tx1">
                    <a:lumMod val="65000"/>
                    <a:lumOff val="35000"/>
                  </a:schemeClr>
                </a:solidFill>
              </a:endParaRPr>
            </a:p>
          </p:txBody>
        </p:sp>
        <p:sp>
          <p:nvSpPr>
            <p:cNvPr id="24" name="Rectangle 23">
              <a:extLst>
                <a:ext uri="{FF2B5EF4-FFF2-40B4-BE49-F238E27FC236}">
                  <a16:creationId xmlns:a16="http://schemas.microsoft.com/office/drawing/2014/main" id="{67A7B1BE-9A1E-348C-A5CA-E18CD4DCF6DE}"/>
                </a:ext>
              </a:extLst>
            </p:cNvPr>
            <p:cNvSpPr/>
            <p:nvPr/>
          </p:nvSpPr>
          <p:spPr>
            <a:xfrm>
              <a:off x="5453837" y="5766391"/>
              <a:ext cx="297258" cy="156942"/>
            </a:xfrm>
            <a:prstGeom prst="rect">
              <a:avLst/>
            </a:prstGeom>
            <a:solidFill>
              <a:srgbClr val="F7F9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25" name="TextBox 24">
              <a:extLst>
                <a:ext uri="{FF2B5EF4-FFF2-40B4-BE49-F238E27FC236}">
                  <a16:creationId xmlns:a16="http://schemas.microsoft.com/office/drawing/2014/main" id="{3DA66582-7982-FFFD-C2C2-9BC161258388}"/>
                </a:ext>
              </a:extLst>
            </p:cNvPr>
            <p:cNvSpPr txBox="1"/>
            <p:nvPr/>
          </p:nvSpPr>
          <p:spPr>
            <a:xfrm>
              <a:off x="5402179" y="5744834"/>
              <a:ext cx="613300" cy="200055"/>
            </a:xfrm>
            <a:prstGeom prst="rect">
              <a:avLst/>
            </a:prstGeom>
            <a:noFill/>
          </p:spPr>
          <p:txBody>
            <a:bodyPr wrap="square" rtlCol="0">
              <a:spAutoFit/>
            </a:bodyPr>
            <a:lstStyle/>
            <a:p>
              <a:r>
                <a:rPr lang="en-GB" sz="700" dirty="0">
                  <a:solidFill>
                    <a:schemeClr val="tx1">
                      <a:lumMod val="65000"/>
                      <a:lumOff val="35000"/>
                    </a:schemeClr>
                  </a:solidFill>
                </a:rPr>
                <a:t>29,000</a:t>
              </a:r>
              <a:endParaRPr lang="en-NL" sz="700" dirty="0">
                <a:solidFill>
                  <a:schemeClr val="tx1">
                    <a:lumMod val="65000"/>
                    <a:lumOff val="35000"/>
                  </a:schemeClr>
                </a:solidFill>
              </a:endParaRPr>
            </a:p>
          </p:txBody>
        </p:sp>
        <p:sp>
          <p:nvSpPr>
            <p:cNvPr id="26" name="TextBox 25">
              <a:extLst>
                <a:ext uri="{FF2B5EF4-FFF2-40B4-BE49-F238E27FC236}">
                  <a16:creationId xmlns:a16="http://schemas.microsoft.com/office/drawing/2014/main" id="{17CE3466-EF66-75D0-1465-B80E62A353AC}"/>
                </a:ext>
              </a:extLst>
            </p:cNvPr>
            <p:cNvSpPr txBox="1"/>
            <p:nvPr/>
          </p:nvSpPr>
          <p:spPr>
            <a:xfrm>
              <a:off x="7411141" y="4378787"/>
              <a:ext cx="613300" cy="200055"/>
            </a:xfrm>
            <a:prstGeom prst="rect">
              <a:avLst/>
            </a:prstGeom>
            <a:noFill/>
          </p:spPr>
          <p:txBody>
            <a:bodyPr wrap="square" rtlCol="0">
              <a:spAutoFit/>
            </a:bodyPr>
            <a:lstStyle/>
            <a:p>
              <a:r>
                <a:rPr lang="en-GB" sz="700" dirty="0">
                  <a:solidFill>
                    <a:schemeClr val="tx1">
                      <a:lumMod val="65000"/>
                      <a:lumOff val="35000"/>
                    </a:schemeClr>
                  </a:solidFill>
                </a:rPr>
                <a:t>529,000</a:t>
              </a:r>
              <a:endParaRPr lang="en-NL" sz="700" dirty="0">
                <a:solidFill>
                  <a:schemeClr val="tx1">
                    <a:lumMod val="65000"/>
                    <a:lumOff val="35000"/>
                  </a:schemeClr>
                </a:solidFill>
              </a:endParaRPr>
            </a:p>
          </p:txBody>
        </p:sp>
        <p:pic>
          <p:nvPicPr>
            <p:cNvPr id="27" name="Picture 26">
              <a:extLst>
                <a:ext uri="{FF2B5EF4-FFF2-40B4-BE49-F238E27FC236}">
                  <a16:creationId xmlns:a16="http://schemas.microsoft.com/office/drawing/2014/main" id="{5E0FEC58-BD43-5F85-7DAC-E6A474FAAE88}"/>
                </a:ext>
              </a:extLst>
            </p:cNvPr>
            <p:cNvPicPr>
              <a:picLocks noChangeAspect="1"/>
            </p:cNvPicPr>
            <p:nvPr/>
          </p:nvPicPr>
          <p:blipFill rotWithShape="1">
            <a:blip r:embed="rId4"/>
            <a:srcRect b="32477"/>
            <a:stretch/>
          </p:blipFill>
          <p:spPr>
            <a:xfrm>
              <a:off x="6936206" y="4724385"/>
              <a:ext cx="2309740" cy="1258482"/>
            </a:xfrm>
            <a:prstGeom prst="rect">
              <a:avLst/>
            </a:prstGeom>
          </p:spPr>
        </p:pic>
        <p:sp>
          <p:nvSpPr>
            <p:cNvPr id="28" name="Rectangle 27">
              <a:extLst>
                <a:ext uri="{FF2B5EF4-FFF2-40B4-BE49-F238E27FC236}">
                  <a16:creationId xmlns:a16="http://schemas.microsoft.com/office/drawing/2014/main" id="{32BAB1F6-BB43-D0E4-4F89-D166F9BAB2D3}"/>
                </a:ext>
              </a:extLst>
            </p:cNvPr>
            <p:cNvSpPr/>
            <p:nvPr/>
          </p:nvSpPr>
          <p:spPr>
            <a:xfrm>
              <a:off x="6707605" y="5516479"/>
              <a:ext cx="276727" cy="132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29" name="TextBox 28">
              <a:extLst>
                <a:ext uri="{FF2B5EF4-FFF2-40B4-BE49-F238E27FC236}">
                  <a16:creationId xmlns:a16="http://schemas.microsoft.com/office/drawing/2014/main" id="{8B860576-4C59-7909-56E7-97D24DC0A492}"/>
                </a:ext>
              </a:extLst>
            </p:cNvPr>
            <p:cNvSpPr txBox="1"/>
            <p:nvPr/>
          </p:nvSpPr>
          <p:spPr>
            <a:xfrm>
              <a:off x="6548864" y="5516479"/>
              <a:ext cx="537327" cy="176972"/>
            </a:xfrm>
            <a:prstGeom prst="rect">
              <a:avLst/>
            </a:prstGeom>
            <a:noFill/>
          </p:spPr>
          <p:txBody>
            <a:bodyPr wrap="none" rtlCol="0">
              <a:spAutoFit/>
            </a:bodyPr>
            <a:lstStyle/>
            <a:p>
              <a:r>
                <a:rPr lang="en-GB" sz="550" b="1" dirty="0"/>
                <a:t>Nomination</a:t>
              </a:r>
              <a:endParaRPr lang="en-NL" sz="550" b="1" dirty="0"/>
            </a:p>
          </p:txBody>
        </p:sp>
        <p:sp>
          <p:nvSpPr>
            <p:cNvPr id="30" name="TextBox 29">
              <a:extLst>
                <a:ext uri="{FF2B5EF4-FFF2-40B4-BE49-F238E27FC236}">
                  <a16:creationId xmlns:a16="http://schemas.microsoft.com/office/drawing/2014/main" id="{18265335-015E-49D7-BF1F-DF91AA85AE00}"/>
                </a:ext>
              </a:extLst>
            </p:cNvPr>
            <p:cNvSpPr txBox="1"/>
            <p:nvPr/>
          </p:nvSpPr>
          <p:spPr>
            <a:xfrm>
              <a:off x="6561007" y="5770767"/>
              <a:ext cx="498855" cy="176972"/>
            </a:xfrm>
            <a:prstGeom prst="rect">
              <a:avLst/>
            </a:prstGeom>
            <a:noFill/>
          </p:spPr>
          <p:txBody>
            <a:bodyPr wrap="none" rtlCol="0">
              <a:spAutoFit/>
            </a:bodyPr>
            <a:lstStyle/>
            <a:p>
              <a:r>
                <a:rPr lang="en-GB" sz="550" u="sng" dirty="0">
                  <a:solidFill>
                    <a:srgbClr val="00B0F0"/>
                  </a:solidFill>
                </a:rPr>
                <a:t>NM 000 80</a:t>
              </a:r>
              <a:endParaRPr lang="en-NL" sz="550" u="sng" dirty="0">
                <a:solidFill>
                  <a:srgbClr val="00B0F0"/>
                </a:solidFill>
              </a:endParaRPr>
            </a:p>
          </p:txBody>
        </p:sp>
      </p:grpSp>
      <p:sp>
        <p:nvSpPr>
          <p:cNvPr id="31" name="TextBox 30">
            <a:extLst>
              <a:ext uri="{FF2B5EF4-FFF2-40B4-BE49-F238E27FC236}">
                <a16:creationId xmlns:a16="http://schemas.microsoft.com/office/drawing/2014/main" id="{A17B4277-E1C4-4CC4-CD55-3DC262F18C2C}"/>
              </a:ext>
            </a:extLst>
          </p:cNvPr>
          <p:cNvSpPr txBox="1"/>
          <p:nvPr/>
        </p:nvSpPr>
        <p:spPr>
          <a:xfrm>
            <a:off x="867928" y="461092"/>
            <a:ext cx="9139672" cy="369332"/>
          </a:xfrm>
          <a:prstGeom prst="rect">
            <a:avLst/>
          </a:prstGeom>
          <a:noFill/>
        </p:spPr>
        <p:txBody>
          <a:bodyPr wrap="square" rtlCol="0">
            <a:spAutoFit/>
          </a:bodyPr>
          <a:lstStyle/>
          <a:p>
            <a:r>
              <a:rPr lang="en-GB" dirty="0"/>
              <a:t>Tank C0001</a:t>
            </a:r>
            <a:endParaRPr lang="en-NL" dirty="0"/>
          </a:p>
        </p:txBody>
      </p:sp>
      <p:sp>
        <p:nvSpPr>
          <p:cNvPr id="32" name="TextBox 31">
            <a:extLst>
              <a:ext uri="{FF2B5EF4-FFF2-40B4-BE49-F238E27FC236}">
                <a16:creationId xmlns:a16="http://schemas.microsoft.com/office/drawing/2014/main" id="{6D7B4915-006B-8A29-7D34-5E203B7919FA}"/>
              </a:ext>
            </a:extLst>
          </p:cNvPr>
          <p:cNvSpPr txBox="1"/>
          <p:nvPr/>
        </p:nvSpPr>
        <p:spPr>
          <a:xfrm>
            <a:off x="899052" y="934667"/>
            <a:ext cx="8648005" cy="577081"/>
          </a:xfrm>
          <a:prstGeom prst="rect">
            <a:avLst/>
          </a:prstGeom>
          <a:noFill/>
        </p:spPr>
        <p:txBody>
          <a:bodyPr wrap="square" rtlCol="0">
            <a:spAutoFit/>
          </a:bodyPr>
          <a:lstStyle/>
          <a:p>
            <a:r>
              <a:rPr lang="en-GB" sz="1050" dirty="0"/>
              <a:t>In this example, the Nomination relates to the Truck. So this Nomination is not shown on the Tank details Page. However, as there is an Activity from the Tank to the Truck, the Activity holds the Nomination Reference and the Nomination details can be accessed through here, opening the Nomination details View in a separate tab.</a:t>
            </a:r>
            <a:endParaRPr lang="en-NL" sz="1050" dirty="0"/>
          </a:p>
        </p:txBody>
      </p:sp>
    </p:spTree>
    <p:extLst>
      <p:ext uri="{BB962C8B-B14F-4D97-AF65-F5344CB8AC3E}">
        <p14:creationId xmlns:p14="http://schemas.microsoft.com/office/powerpoint/2010/main" val="15244158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0E41CD42-58CC-3B13-F693-48042A676009}"/>
              </a:ext>
            </a:extLst>
          </p:cNvPr>
          <p:cNvGrpSpPr/>
          <p:nvPr/>
        </p:nvGrpSpPr>
        <p:grpSpPr>
          <a:xfrm>
            <a:off x="971550" y="2372206"/>
            <a:ext cx="7821574" cy="4152827"/>
            <a:chOff x="1543050" y="1860863"/>
            <a:chExt cx="7821574" cy="4152827"/>
          </a:xfrm>
        </p:grpSpPr>
        <p:pic>
          <p:nvPicPr>
            <p:cNvPr id="5" name="Picture 4">
              <a:extLst>
                <a:ext uri="{FF2B5EF4-FFF2-40B4-BE49-F238E27FC236}">
                  <a16:creationId xmlns:a16="http://schemas.microsoft.com/office/drawing/2014/main" id="{12DFA2AC-2760-F82A-22E8-133679D7B1D4}"/>
                </a:ext>
              </a:extLst>
            </p:cNvPr>
            <p:cNvPicPr>
              <a:picLocks noChangeAspect="1"/>
            </p:cNvPicPr>
            <p:nvPr/>
          </p:nvPicPr>
          <p:blipFill rotWithShape="1">
            <a:blip r:embed="rId2"/>
            <a:srcRect b="41848"/>
            <a:stretch/>
          </p:blipFill>
          <p:spPr>
            <a:xfrm>
              <a:off x="1543050" y="1860863"/>
              <a:ext cx="7821574" cy="2895222"/>
            </a:xfrm>
            <a:prstGeom prst="rect">
              <a:avLst/>
            </a:prstGeom>
          </p:spPr>
        </p:pic>
        <p:pic>
          <p:nvPicPr>
            <p:cNvPr id="6" name="Picture 5">
              <a:extLst>
                <a:ext uri="{FF2B5EF4-FFF2-40B4-BE49-F238E27FC236}">
                  <a16:creationId xmlns:a16="http://schemas.microsoft.com/office/drawing/2014/main" id="{F7ED981C-863D-CE8E-AA79-87831993AC4A}"/>
                </a:ext>
              </a:extLst>
            </p:cNvPr>
            <p:cNvPicPr>
              <a:picLocks noChangeAspect="1"/>
            </p:cNvPicPr>
            <p:nvPr/>
          </p:nvPicPr>
          <p:blipFill rotWithShape="1">
            <a:blip r:embed="rId3"/>
            <a:srcRect t="56853" b="35402"/>
            <a:stretch/>
          </p:blipFill>
          <p:spPr>
            <a:xfrm>
              <a:off x="1543050" y="5682281"/>
              <a:ext cx="7821574" cy="331409"/>
            </a:xfrm>
            <a:prstGeom prst="rect">
              <a:avLst/>
            </a:prstGeom>
          </p:spPr>
        </p:pic>
        <p:pic>
          <p:nvPicPr>
            <p:cNvPr id="7" name="Picture 6">
              <a:extLst>
                <a:ext uri="{FF2B5EF4-FFF2-40B4-BE49-F238E27FC236}">
                  <a16:creationId xmlns:a16="http://schemas.microsoft.com/office/drawing/2014/main" id="{DD6B7C4C-BF4C-B2B2-32D5-FA229CC2746B}"/>
                </a:ext>
              </a:extLst>
            </p:cNvPr>
            <p:cNvPicPr>
              <a:picLocks noChangeAspect="1"/>
            </p:cNvPicPr>
            <p:nvPr/>
          </p:nvPicPr>
          <p:blipFill rotWithShape="1">
            <a:blip r:embed="rId3"/>
            <a:srcRect b="77130"/>
            <a:stretch/>
          </p:blipFill>
          <p:spPr>
            <a:xfrm>
              <a:off x="1543050" y="4732838"/>
              <a:ext cx="7821574" cy="978614"/>
            </a:xfrm>
            <a:prstGeom prst="rect">
              <a:avLst/>
            </a:prstGeom>
          </p:spPr>
        </p:pic>
        <p:sp>
          <p:nvSpPr>
            <p:cNvPr id="8" name="Rectangle 7">
              <a:extLst>
                <a:ext uri="{FF2B5EF4-FFF2-40B4-BE49-F238E27FC236}">
                  <a16:creationId xmlns:a16="http://schemas.microsoft.com/office/drawing/2014/main" id="{4D5CC3ED-4950-0C6A-5537-25B98B88C56D}"/>
                </a:ext>
              </a:extLst>
            </p:cNvPr>
            <p:cNvSpPr/>
            <p:nvPr/>
          </p:nvSpPr>
          <p:spPr>
            <a:xfrm>
              <a:off x="3651096" y="3807231"/>
              <a:ext cx="458271" cy="1132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dirty="0"/>
            </a:p>
          </p:txBody>
        </p:sp>
        <p:sp>
          <p:nvSpPr>
            <p:cNvPr id="9" name="Rectangle 8">
              <a:extLst>
                <a:ext uri="{FF2B5EF4-FFF2-40B4-BE49-F238E27FC236}">
                  <a16:creationId xmlns:a16="http://schemas.microsoft.com/office/drawing/2014/main" id="{1B1692D6-8BEC-07A4-5033-5D3AF6887838}"/>
                </a:ext>
              </a:extLst>
            </p:cNvPr>
            <p:cNvSpPr/>
            <p:nvPr/>
          </p:nvSpPr>
          <p:spPr>
            <a:xfrm>
              <a:off x="3471111" y="4263811"/>
              <a:ext cx="458271" cy="1132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10" name="TextBox 9">
              <a:extLst>
                <a:ext uri="{FF2B5EF4-FFF2-40B4-BE49-F238E27FC236}">
                  <a16:creationId xmlns:a16="http://schemas.microsoft.com/office/drawing/2014/main" id="{B9D40DB9-17E8-1B66-B725-110D84767C07}"/>
                </a:ext>
              </a:extLst>
            </p:cNvPr>
            <p:cNvSpPr txBox="1"/>
            <p:nvPr/>
          </p:nvSpPr>
          <p:spPr>
            <a:xfrm>
              <a:off x="3416190" y="4236823"/>
              <a:ext cx="684803" cy="176972"/>
            </a:xfrm>
            <a:prstGeom prst="rect">
              <a:avLst/>
            </a:prstGeom>
            <a:noFill/>
          </p:spPr>
          <p:txBody>
            <a:bodyPr wrap="none" rtlCol="0">
              <a:spAutoFit/>
            </a:bodyPr>
            <a:lstStyle/>
            <a:p>
              <a:r>
                <a:rPr lang="en-GB" sz="550" b="1" dirty="0"/>
                <a:t>Commodity code</a:t>
              </a:r>
              <a:endParaRPr lang="en-NL" sz="550" b="1" dirty="0"/>
            </a:p>
          </p:txBody>
        </p:sp>
        <p:sp>
          <p:nvSpPr>
            <p:cNvPr id="11" name="Rectangle 10">
              <a:extLst>
                <a:ext uri="{FF2B5EF4-FFF2-40B4-BE49-F238E27FC236}">
                  <a16:creationId xmlns:a16="http://schemas.microsoft.com/office/drawing/2014/main" id="{9A4B753F-C8EB-5DEF-874B-82B7D78CC4B5}"/>
                </a:ext>
              </a:extLst>
            </p:cNvPr>
            <p:cNvSpPr/>
            <p:nvPr/>
          </p:nvSpPr>
          <p:spPr>
            <a:xfrm>
              <a:off x="1907005" y="4608742"/>
              <a:ext cx="7014411" cy="1213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12" name="Rectangle 11">
              <a:extLst>
                <a:ext uri="{FF2B5EF4-FFF2-40B4-BE49-F238E27FC236}">
                  <a16:creationId xmlns:a16="http://schemas.microsoft.com/office/drawing/2014/main" id="{766FF65A-2E1C-E270-ED47-35D46D86F6D8}"/>
                </a:ext>
              </a:extLst>
            </p:cNvPr>
            <p:cNvSpPr/>
            <p:nvPr/>
          </p:nvSpPr>
          <p:spPr>
            <a:xfrm>
              <a:off x="1907005" y="4434056"/>
              <a:ext cx="7014411" cy="121384"/>
            </a:xfrm>
            <a:prstGeom prst="rect">
              <a:avLst/>
            </a:prstGeom>
            <a:solidFill>
              <a:srgbClr val="F7F9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13" name="TextBox 12">
              <a:extLst>
                <a:ext uri="{FF2B5EF4-FFF2-40B4-BE49-F238E27FC236}">
                  <a16:creationId xmlns:a16="http://schemas.microsoft.com/office/drawing/2014/main" id="{A4292BFE-F1F6-6BB1-C42D-CB0A7811FC79}"/>
                </a:ext>
              </a:extLst>
            </p:cNvPr>
            <p:cNvSpPr txBox="1"/>
            <p:nvPr/>
          </p:nvSpPr>
          <p:spPr>
            <a:xfrm>
              <a:off x="3416190" y="4382036"/>
              <a:ext cx="1345942" cy="200055"/>
            </a:xfrm>
            <a:prstGeom prst="rect">
              <a:avLst/>
            </a:prstGeom>
            <a:noFill/>
          </p:spPr>
          <p:txBody>
            <a:bodyPr wrap="square" rtlCol="0">
              <a:spAutoFit/>
            </a:bodyPr>
            <a:lstStyle/>
            <a:p>
              <a:r>
                <a:rPr lang="en-GB" sz="700" dirty="0">
                  <a:solidFill>
                    <a:schemeClr val="tx1">
                      <a:lumMod val="65000"/>
                      <a:lumOff val="35000"/>
                    </a:schemeClr>
                  </a:solidFill>
                </a:rPr>
                <a:t>3811 19 ..</a:t>
              </a:r>
              <a:endParaRPr lang="en-NL" sz="700" dirty="0">
                <a:solidFill>
                  <a:schemeClr val="tx1">
                    <a:lumMod val="65000"/>
                    <a:lumOff val="35000"/>
                  </a:schemeClr>
                </a:solidFill>
              </a:endParaRPr>
            </a:p>
          </p:txBody>
        </p:sp>
        <p:sp>
          <p:nvSpPr>
            <p:cNvPr id="14" name="TextBox 13">
              <a:extLst>
                <a:ext uri="{FF2B5EF4-FFF2-40B4-BE49-F238E27FC236}">
                  <a16:creationId xmlns:a16="http://schemas.microsoft.com/office/drawing/2014/main" id="{A0F4F1F1-F355-79B4-C4F9-1AEDCFF978D5}"/>
                </a:ext>
              </a:extLst>
            </p:cNvPr>
            <p:cNvSpPr txBox="1"/>
            <p:nvPr/>
          </p:nvSpPr>
          <p:spPr>
            <a:xfrm>
              <a:off x="4209896" y="4386945"/>
              <a:ext cx="1345942" cy="200055"/>
            </a:xfrm>
            <a:prstGeom prst="rect">
              <a:avLst/>
            </a:prstGeom>
            <a:noFill/>
          </p:spPr>
          <p:txBody>
            <a:bodyPr wrap="square" rtlCol="0">
              <a:spAutoFit/>
            </a:bodyPr>
            <a:lstStyle/>
            <a:p>
              <a:r>
                <a:rPr lang="en-GB" sz="700" dirty="0">
                  <a:solidFill>
                    <a:schemeClr val="tx1">
                      <a:lumMod val="65000"/>
                      <a:lumOff val="35000"/>
                    </a:schemeClr>
                  </a:solidFill>
                </a:rPr>
                <a:t>Excise suspended</a:t>
              </a:r>
              <a:endParaRPr lang="en-NL" sz="700" dirty="0">
                <a:solidFill>
                  <a:schemeClr val="tx1">
                    <a:lumMod val="65000"/>
                    <a:lumOff val="35000"/>
                  </a:schemeClr>
                </a:solidFill>
              </a:endParaRPr>
            </a:p>
          </p:txBody>
        </p:sp>
        <p:sp>
          <p:nvSpPr>
            <p:cNvPr id="15" name="TextBox 14">
              <a:extLst>
                <a:ext uri="{FF2B5EF4-FFF2-40B4-BE49-F238E27FC236}">
                  <a16:creationId xmlns:a16="http://schemas.microsoft.com/office/drawing/2014/main" id="{FB28838F-0DC6-5053-CFB2-956C867A66A3}"/>
                </a:ext>
              </a:extLst>
            </p:cNvPr>
            <p:cNvSpPr txBox="1"/>
            <p:nvPr/>
          </p:nvSpPr>
          <p:spPr>
            <a:xfrm>
              <a:off x="4898761" y="4382036"/>
              <a:ext cx="389118" cy="200055"/>
            </a:xfrm>
            <a:prstGeom prst="rect">
              <a:avLst/>
            </a:prstGeom>
            <a:noFill/>
          </p:spPr>
          <p:txBody>
            <a:bodyPr wrap="square" rtlCol="0">
              <a:spAutoFit/>
            </a:bodyPr>
            <a:lstStyle/>
            <a:p>
              <a:r>
                <a:rPr lang="en-GB" sz="700" dirty="0">
                  <a:solidFill>
                    <a:schemeClr val="tx1">
                      <a:lumMod val="65000"/>
                      <a:lumOff val="35000"/>
                    </a:schemeClr>
                  </a:solidFill>
                </a:rPr>
                <a:t>Vitol</a:t>
              </a:r>
              <a:endParaRPr lang="en-NL" sz="700" dirty="0">
                <a:solidFill>
                  <a:schemeClr val="tx1">
                    <a:lumMod val="65000"/>
                    <a:lumOff val="35000"/>
                  </a:schemeClr>
                </a:solidFill>
              </a:endParaRPr>
            </a:p>
          </p:txBody>
        </p:sp>
        <p:sp>
          <p:nvSpPr>
            <p:cNvPr id="16" name="TextBox 15">
              <a:extLst>
                <a:ext uri="{FF2B5EF4-FFF2-40B4-BE49-F238E27FC236}">
                  <a16:creationId xmlns:a16="http://schemas.microsoft.com/office/drawing/2014/main" id="{893EFA41-B868-7031-ECC1-457D6BD71465}"/>
                </a:ext>
              </a:extLst>
            </p:cNvPr>
            <p:cNvSpPr txBox="1"/>
            <p:nvPr/>
          </p:nvSpPr>
          <p:spPr>
            <a:xfrm>
              <a:off x="5586536" y="4388660"/>
              <a:ext cx="613300" cy="200055"/>
            </a:xfrm>
            <a:prstGeom prst="rect">
              <a:avLst/>
            </a:prstGeom>
            <a:noFill/>
          </p:spPr>
          <p:txBody>
            <a:bodyPr wrap="square" rtlCol="0">
              <a:spAutoFit/>
            </a:bodyPr>
            <a:lstStyle/>
            <a:p>
              <a:r>
                <a:rPr lang="en-GB" sz="700" dirty="0">
                  <a:solidFill>
                    <a:schemeClr val="tx1">
                      <a:lumMod val="65000"/>
                      <a:lumOff val="35000"/>
                    </a:schemeClr>
                  </a:solidFill>
                </a:rPr>
                <a:t>Unknown</a:t>
              </a:r>
              <a:endParaRPr lang="en-NL" sz="700" dirty="0">
                <a:solidFill>
                  <a:schemeClr val="tx1">
                    <a:lumMod val="65000"/>
                    <a:lumOff val="35000"/>
                  </a:schemeClr>
                </a:solidFill>
              </a:endParaRPr>
            </a:p>
          </p:txBody>
        </p:sp>
        <p:sp>
          <p:nvSpPr>
            <p:cNvPr id="17" name="TextBox 16">
              <a:extLst>
                <a:ext uri="{FF2B5EF4-FFF2-40B4-BE49-F238E27FC236}">
                  <a16:creationId xmlns:a16="http://schemas.microsoft.com/office/drawing/2014/main" id="{E0E9C020-8688-53FF-169F-D32E34C218C4}"/>
                </a:ext>
              </a:extLst>
            </p:cNvPr>
            <p:cNvSpPr txBox="1"/>
            <p:nvPr/>
          </p:nvSpPr>
          <p:spPr>
            <a:xfrm>
              <a:off x="7880460" y="4380502"/>
              <a:ext cx="613300" cy="200055"/>
            </a:xfrm>
            <a:prstGeom prst="rect">
              <a:avLst/>
            </a:prstGeom>
            <a:noFill/>
          </p:spPr>
          <p:txBody>
            <a:bodyPr wrap="square" rtlCol="0">
              <a:spAutoFit/>
            </a:bodyPr>
            <a:lstStyle/>
            <a:p>
              <a:r>
                <a:rPr lang="en-GB" sz="700" dirty="0">
                  <a:solidFill>
                    <a:schemeClr val="tx1">
                      <a:lumMod val="65000"/>
                      <a:lumOff val="35000"/>
                    </a:schemeClr>
                  </a:solidFill>
                </a:rPr>
                <a:t>L15</a:t>
              </a:r>
              <a:endParaRPr lang="en-NL" sz="700" dirty="0">
                <a:solidFill>
                  <a:schemeClr val="tx1">
                    <a:lumMod val="65000"/>
                    <a:lumOff val="35000"/>
                  </a:schemeClr>
                </a:solidFill>
              </a:endParaRPr>
            </a:p>
          </p:txBody>
        </p:sp>
        <p:sp>
          <p:nvSpPr>
            <p:cNvPr id="18" name="TextBox 17">
              <a:extLst>
                <a:ext uri="{FF2B5EF4-FFF2-40B4-BE49-F238E27FC236}">
                  <a16:creationId xmlns:a16="http://schemas.microsoft.com/office/drawing/2014/main" id="{3B613270-B0D0-BCD8-6B77-50D7AD13B178}"/>
                </a:ext>
              </a:extLst>
            </p:cNvPr>
            <p:cNvSpPr txBox="1"/>
            <p:nvPr/>
          </p:nvSpPr>
          <p:spPr>
            <a:xfrm>
              <a:off x="7086754" y="4378787"/>
              <a:ext cx="613300" cy="200055"/>
            </a:xfrm>
            <a:prstGeom prst="rect">
              <a:avLst/>
            </a:prstGeom>
            <a:noFill/>
          </p:spPr>
          <p:txBody>
            <a:bodyPr wrap="square" rtlCol="0">
              <a:spAutoFit/>
            </a:bodyPr>
            <a:lstStyle/>
            <a:p>
              <a:r>
                <a:rPr lang="en-GB" sz="700" dirty="0">
                  <a:solidFill>
                    <a:schemeClr val="tx1">
                      <a:lumMod val="65000"/>
                      <a:lumOff val="35000"/>
                    </a:schemeClr>
                  </a:solidFill>
                </a:rPr>
                <a:t>KG.V</a:t>
              </a:r>
              <a:endParaRPr lang="en-NL" sz="700" dirty="0">
                <a:solidFill>
                  <a:schemeClr val="tx1">
                    <a:lumMod val="65000"/>
                    <a:lumOff val="35000"/>
                  </a:schemeClr>
                </a:solidFill>
              </a:endParaRPr>
            </a:p>
          </p:txBody>
        </p:sp>
        <p:sp>
          <p:nvSpPr>
            <p:cNvPr id="19" name="TextBox 18">
              <a:extLst>
                <a:ext uri="{FF2B5EF4-FFF2-40B4-BE49-F238E27FC236}">
                  <a16:creationId xmlns:a16="http://schemas.microsoft.com/office/drawing/2014/main" id="{392073C1-9F5D-FFB2-6D20-98BF33A9AC9C}"/>
                </a:ext>
              </a:extLst>
            </p:cNvPr>
            <p:cNvSpPr txBox="1"/>
            <p:nvPr/>
          </p:nvSpPr>
          <p:spPr>
            <a:xfrm>
              <a:off x="6561007" y="4376075"/>
              <a:ext cx="613300" cy="200055"/>
            </a:xfrm>
            <a:prstGeom prst="rect">
              <a:avLst/>
            </a:prstGeom>
            <a:noFill/>
          </p:spPr>
          <p:txBody>
            <a:bodyPr wrap="square" rtlCol="0">
              <a:spAutoFit/>
            </a:bodyPr>
            <a:lstStyle/>
            <a:p>
              <a:r>
                <a:rPr lang="en-GB" sz="700" dirty="0">
                  <a:solidFill>
                    <a:schemeClr val="tx1">
                      <a:lumMod val="65000"/>
                      <a:lumOff val="35000"/>
                    </a:schemeClr>
                  </a:solidFill>
                </a:rPr>
                <a:t>29,240</a:t>
              </a:r>
              <a:endParaRPr lang="en-NL" sz="700" dirty="0">
                <a:solidFill>
                  <a:schemeClr val="tx1">
                    <a:lumMod val="65000"/>
                    <a:lumOff val="35000"/>
                  </a:schemeClr>
                </a:solidFill>
              </a:endParaRPr>
            </a:p>
          </p:txBody>
        </p:sp>
        <p:sp>
          <p:nvSpPr>
            <p:cNvPr id="20" name="TextBox 19">
              <a:extLst>
                <a:ext uri="{FF2B5EF4-FFF2-40B4-BE49-F238E27FC236}">
                  <a16:creationId xmlns:a16="http://schemas.microsoft.com/office/drawing/2014/main" id="{B077658A-ED49-013C-1AA4-49099665D5DB}"/>
                </a:ext>
              </a:extLst>
            </p:cNvPr>
            <p:cNvSpPr txBox="1"/>
            <p:nvPr/>
          </p:nvSpPr>
          <p:spPr>
            <a:xfrm>
              <a:off x="1866320" y="4371775"/>
              <a:ext cx="985656" cy="200055"/>
            </a:xfrm>
            <a:prstGeom prst="rect">
              <a:avLst/>
            </a:prstGeom>
            <a:noFill/>
          </p:spPr>
          <p:txBody>
            <a:bodyPr wrap="square" rtlCol="0">
              <a:spAutoFit/>
            </a:bodyPr>
            <a:lstStyle/>
            <a:p>
              <a:r>
                <a:rPr lang="en-GB" sz="700" dirty="0">
                  <a:solidFill>
                    <a:schemeClr val="tx1">
                      <a:lumMod val="65000"/>
                      <a:lumOff val="35000"/>
                    </a:schemeClr>
                  </a:solidFill>
                </a:rPr>
                <a:t>Additives</a:t>
              </a:r>
              <a:endParaRPr lang="en-NL" sz="700" dirty="0">
                <a:solidFill>
                  <a:schemeClr val="tx1">
                    <a:lumMod val="65000"/>
                    <a:lumOff val="35000"/>
                  </a:schemeClr>
                </a:solidFill>
              </a:endParaRPr>
            </a:p>
          </p:txBody>
        </p:sp>
        <p:sp>
          <p:nvSpPr>
            <p:cNvPr id="21" name="Rectangle 20">
              <a:extLst>
                <a:ext uri="{FF2B5EF4-FFF2-40B4-BE49-F238E27FC236}">
                  <a16:creationId xmlns:a16="http://schemas.microsoft.com/office/drawing/2014/main" id="{A1D2BABB-2365-28F9-9158-7C52DD8EF5EA}"/>
                </a:ext>
              </a:extLst>
            </p:cNvPr>
            <p:cNvSpPr/>
            <p:nvPr/>
          </p:nvSpPr>
          <p:spPr>
            <a:xfrm>
              <a:off x="3711742" y="5711452"/>
              <a:ext cx="625642" cy="271414"/>
            </a:xfrm>
            <a:prstGeom prst="rect">
              <a:avLst/>
            </a:prstGeom>
            <a:solidFill>
              <a:srgbClr val="F7F9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22" name="TextBox 21">
              <a:extLst>
                <a:ext uri="{FF2B5EF4-FFF2-40B4-BE49-F238E27FC236}">
                  <a16:creationId xmlns:a16="http://schemas.microsoft.com/office/drawing/2014/main" id="{376A43A7-3BB0-A4F2-C519-B3887BA25803}"/>
                </a:ext>
              </a:extLst>
            </p:cNvPr>
            <p:cNvSpPr txBox="1"/>
            <p:nvPr/>
          </p:nvSpPr>
          <p:spPr>
            <a:xfrm>
              <a:off x="3664413" y="5767705"/>
              <a:ext cx="1345942" cy="192360"/>
            </a:xfrm>
            <a:prstGeom prst="rect">
              <a:avLst/>
            </a:prstGeom>
            <a:noFill/>
          </p:spPr>
          <p:txBody>
            <a:bodyPr wrap="square" rtlCol="0">
              <a:spAutoFit/>
            </a:bodyPr>
            <a:lstStyle/>
            <a:p>
              <a:r>
                <a:rPr lang="en-GB" sz="650" dirty="0">
                  <a:solidFill>
                    <a:schemeClr val="tx1">
                      <a:lumMod val="65000"/>
                      <a:lumOff val="35000"/>
                    </a:schemeClr>
                  </a:solidFill>
                </a:rPr>
                <a:t>Truck SNH 85 GP</a:t>
              </a:r>
              <a:endParaRPr lang="en-NL" sz="650" dirty="0">
                <a:solidFill>
                  <a:schemeClr val="tx1">
                    <a:lumMod val="65000"/>
                    <a:lumOff val="35000"/>
                  </a:schemeClr>
                </a:solidFill>
              </a:endParaRPr>
            </a:p>
          </p:txBody>
        </p:sp>
        <p:sp>
          <p:nvSpPr>
            <p:cNvPr id="23" name="TextBox 22">
              <a:extLst>
                <a:ext uri="{FF2B5EF4-FFF2-40B4-BE49-F238E27FC236}">
                  <a16:creationId xmlns:a16="http://schemas.microsoft.com/office/drawing/2014/main" id="{CE8B5FB5-01A2-9DEC-E842-55613E5F8650}"/>
                </a:ext>
              </a:extLst>
            </p:cNvPr>
            <p:cNvSpPr txBox="1"/>
            <p:nvPr/>
          </p:nvSpPr>
          <p:spPr>
            <a:xfrm>
              <a:off x="4337384" y="5768162"/>
              <a:ext cx="985656" cy="192360"/>
            </a:xfrm>
            <a:prstGeom prst="rect">
              <a:avLst/>
            </a:prstGeom>
            <a:noFill/>
          </p:spPr>
          <p:txBody>
            <a:bodyPr wrap="square" rtlCol="0">
              <a:spAutoFit/>
            </a:bodyPr>
            <a:lstStyle/>
            <a:p>
              <a:r>
                <a:rPr lang="en-GB" sz="650" dirty="0">
                  <a:solidFill>
                    <a:schemeClr val="tx1">
                      <a:lumMod val="65000"/>
                      <a:lumOff val="35000"/>
                    </a:schemeClr>
                  </a:solidFill>
                </a:rPr>
                <a:t>Additives</a:t>
              </a:r>
              <a:endParaRPr lang="en-NL" sz="650" dirty="0">
                <a:solidFill>
                  <a:schemeClr val="tx1">
                    <a:lumMod val="65000"/>
                    <a:lumOff val="35000"/>
                  </a:schemeClr>
                </a:solidFill>
              </a:endParaRPr>
            </a:p>
          </p:txBody>
        </p:sp>
        <p:sp>
          <p:nvSpPr>
            <p:cNvPr id="24" name="Rectangle 23">
              <a:extLst>
                <a:ext uri="{FF2B5EF4-FFF2-40B4-BE49-F238E27FC236}">
                  <a16:creationId xmlns:a16="http://schemas.microsoft.com/office/drawing/2014/main" id="{67A7B1BE-9A1E-348C-A5CA-E18CD4DCF6DE}"/>
                </a:ext>
              </a:extLst>
            </p:cNvPr>
            <p:cNvSpPr/>
            <p:nvPr/>
          </p:nvSpPr>
          <p:spPr>
            <a:xfrm>
              <a:off x="5453837" y="5766391"/>
              <a:ext cx="297258" cy="156942"/>
            </a:xfrm>
            <a:prstGeom prst="rect">
              <a:avLst/>
            </a:prstGeom>
            <a:solidFill>
              <a:srgbClr val="F7F9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25" name="TextBox 24">
              <a:extLst>
                <a:ext uri="{FF2B5EF4-FFF2-40B4-BE49-F238E27FC236}">
                  <a16:creationId xmlns:a16="http://schemas.microsoft.com/office/drawing/2014/main" id="{3DA66582-7982-FFFD-C2C2-9BC161258388}"/>
                </a:ext>
              </a:extLst>
            </p:cNvPr>
            <p:cNvSpPr txBox="1"/>
            <p:nvPr/>
          </p:nvSpPr>
          <p:spPr>
            <a:xfrm>
              <a:off x="5402179" y="5744834"/>
              <a:ext cx="613300" cy="200055"/>
            </a:xfrm>
            <a:prstGeom prst="rect">
              <a:avLst/>
            </a:prstGeom>
            <a:noFill/>
          </p:spPr>
          <p:txBody>
            <a:bodyPr wrap="square" rtlCol="0">
              <a:spAutoFit/>
            </a:bodyPr>
            <a:lstStyle/>
            <a:p>
              <a:r>
                <a:rPr lang="en-GB" sz="700" dirty="0">
                  <a:solidFill>
                    <a:schemeClr val="tx1">
                      <a:lumMod val="65000"/>
                      <a:lumOff val="35000"/>
                    </a:schemeClr>
                  </a:solidFill>
                </a:rPr>
                <a:t>29,000</a:t>
              </a:r>
              <a:endParaRPr lang="en-NL" sz="700" dirty="0">
                <a:solidFill>
                  <a:schemeClr val="tx1">
                    <a:lumMod val="65000"/>
                    <a:lumOff val="35000"/>
                  </a:schemeClr>
                </a:solidFill>
              </a:endParaRPr>
            </a:p>
          </p:txBody>
        </p:sp>
        <p:sp>
          <p:nvSpPr>
            <p:cNvPr id="26" name="TextBox 25">
              <a:extLst>
                <a:ext uri="{FF2B5EF4-FFF2-40B4-BE49-F238E27FC236}">
                  <a16:creationId xmlns:a16="http://schemas.microsoft.com/office/drawing/2014/main" id="{17CE3466-EF66-75D0-1465-B80E62A353AC}"/>
                </a:ext>
              </a:extLst>
            </p:cNvPr>
            <p:cNvSpPr txBox="1"/>
            <p:nvPr/>
          </p:nvSpPr>
          <p:spPr>
            <a:xfrm>
              <a:off x="7411141" y="4378787"/>
              <a:ext cx="613300" cy="200055"/>
            </a:xfrm>
            <a:prstGeom prst="rect">
              <a:avLst/>
            </a:prstGeom>
            <a:noFill/>
          </p:spPr>
          <p:txBody>
            <a:bodyPr wrap="square" rtlCol="0">
              <a:spAutoFit/>
            </a:bodyPr>
            <a:lstStyle/>
            <a:p>
              <a:r>
                <a:rPr lang="en-GB" sz="700" dirty="0">
                  <a:solidFill>
                    <a:schemeClr val="tx1">
                      <a:lumMod val="65000"/>
                      <a:lumOff val="35000"/>
                    </a:schemeClr>
                  </a:solidFill>
                </a:rPr>
                <a:t>43,000</a:t>
              </a:r>
              <a:endParaRPr lang="en-NL" sz="700" dirty="0">
                <a:solidFill>
                  <a:schemeClr val="tx1">
                    <a:lumMod val="65000"/>
                    <a:lumOff val="35000"/>
                  </a:schemeClr>
                </a:solidFill>
              </a:endParaRPr>
            </a:p>
          </p:txBody>
        </p:sp>
        <p:pic>
          <p:nvPicPr>
            <p:cNvPr id="27" name="Picture 26">
              <a:extLst>
                <a:ext uri="{FF2B5EF4-FFF2-40B4-BE49-F238E27FC236}">
                  <a16:creationId xmlns:a16="http://schemas.microsoft.com/office/drawing/2014/main" id="{5E0FEC58-BD43-5F85-7DAC-E6A474FAAE88}"/>
                </a:ext>
              </a:extLst>
            </p:cNvPr>
            <p:cNvPicPr>
              <a:picLocks noChangeAspect="1"/>
            </p:cNvPicPr>
            <p:nvPr/>
          </p:nvPicPr>
          <p:blipFill rotWithShape="1">
            <a:blip r:embed="rId4"/>
            <a:srcRect b="32477"/>
            <a:stretch/>
          </p:blipFill>
          <p:spPr>
            <a:xfrm>
              <a:off x="6936206" y="4724385"/>
              <a:ext cx="2309740" cy="1258482"/>
            </a:xfrm>
            <a:prstGeom prst="rect">
              <a:avLst/>
            </a:prstGeom>
          </p:spPr>
        </p:pic>
        <p:sp>
          <p:nvSpPr>
            <p:cNvPr id="28" name="Rectangle 27">
              <a:extLst>
                <a:ext uri="{FF2B5EF4-FFF2-40B4-BE49-F238E27FC236}">
                  <a16:creationId xmlns:a16="http://schemas.microsoft.com/office/drawing/2014/main" id="{32BAB1F6-BB43-D0E4-4F89-D166F9BAB2D3}"/>
                </a:ext>
              </a:extLst>
            </p:cNvPr>
            <p:cNvSpPr/>
            <p:nvPr/>
          </p:nvSpPr>
          <p:spPr>
            <a:xfrm>
              <a:off x="6707605" y="5516479"/>
              <a:ext cx="276727" cy="132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29" name="TextBox 28">
              <a:extLst>
                <a:ext uri="{FF2B5EF4-FFF2-40B4-BE49-F238E27FC236}">
                  <a16:creationId xmlns:a16="http://schemas.microsoft.com/office/drawing/2014/main" id="{8B860576-4C59-7909-56E7-97D24DC0A492}"/>
                </a:ext>
              </a:extLst>
            </p:cNvPr>
            <p:cNvSpPr txBox="1"/>
            <p:nvPr/>
          </p:nvSpPr>
          <p:spPr>
            <a:xfrm>
              <a:off x="6548864" y="5516479"/>
              <a:ext cx="537327" cy="176972"/>
            </a:xfrm>
            <a:prstGeom prst="rect">
              <a:avLst/>
            </a:prstGeom>
            <a:noFill/>
          </p:spPr>
          <p:txBody>
            <a:bodyPr wrap="none" rtlCol="0">
              <a:spAutoFit/>
            </a:bodyPr>
            <a:lstStyle/>
            <a:p>
              <a:r>
                <a:rPr lang="en-GB" sz="550" b="1" dirty="0"/>
                <a:t>Nomination</a:t>
              </a:r>
              <a:endParaRPr lang="en-NL" sz="550" b="1" dirty="0"/>
            </a:p>
          </p:txBody>
        </p:sp>
        <p:sp>
          <p:nvSpPr>
            <p:cNvPr id="30" name="TextBox 29">
              <a:extLst>
                <a:ext uri="{FF2B5EF4-FFF2-40B4-BE49-F238E27FC236}">
                  <a16:creationId xmlns:a16="http://schemas.microsoft.com/office/drawing/2014/main" id="{18265335-015E-49D7-BF1F-DF91AA85AE00}"/>
                </a:ext>
              </a:extLst>
            </p:cNvPr>
            <p:cNvSpPr txBox="1"/>
            <p:nvPr/>
          </p:nvSpPr>
          <p:spPr>
            <a:xfrm>
              <a:off x="6561007" y="5770767"/>
              <a:ext cx="498855" cy="176972"/>
            </a:xfrm>
            <a:prstGeom prst="rect">
              <a:avLst/>
            </a:prstGeom>
            <a:noFill/>
          </p:spPr>
          <p:txBody>
            <a:bodyPr wrap="none" rtlCol="0">
              <a:spAutoFit/>
            </a:bodyPr>
            <a:lstStyle/>
            <a:p>
              <a:r>
                <a:rPr lang="en-GB" sz="550" u="sng" dirty="0">
                  <a:solidFill>
                    <a:srgbClr val="00B0F0"/>
                  </a:solidFill>
                </a:rPr>
                <a:t>NM 000 80</a:t>
              </a:r>
              <a:endParaRPr lang="en-NL" sz="550" u="sng" dirty="0">
                <a:solidFill>
                  <a:srgbClr val="00B0F0"/>
                </a:solidFill>
              </a:endParaRPr>
            </a:p>
          </p:txBody>
        </p:sp>
      </p:grpSp>
      <p:sp>
        <p:nvSpPr>
          <p:cNvPr id="2" name="TextBox 1">
            <a:extLst>
              <a:ext uri="{FF2B5EF4-FFF2-40B4-BE49-F238E27FC236}">
                <a16:creationId xmlns:a16="http://schemas.microsoft.com/office/drawing/2014/main" id="{DFFDC7E9-0064-366F-2071-3F265DFD793A}"/>
              </a:ext>
            </a:extLst>
          </p:cNvPr>
          <p:cNvSpPr txBox="1"/>
          <p:nvPr/>
        </p:nvSpPr>
        <p:spPr>
          <a:xfrm>
            <a:off x="867928" y="461092"/>
            <a:ext cx="9139672" cy="369332"/>
          </a:xfrm>
          <a:prstGeom prst="rect">
            <a:avLst/>
          </a:prstGeom>
          <a:noFill/>
        </p:spPr>
        <p:txBody>
          <a:bodyPr wrap="square" rtlCol="0">
            <a:spAutoFit/>
          </a:bodyPr>
          <a:lstStyle/>
          <a:p>
            <a:r>
              <a:rPr lang="en-GB" dirty="0"/>
              <a:t>Tank C0002</a:t>
            </a:r>
            <a:endParaRPr lang="en-NL" dirty="0"/>
          </a:p>
        </p:txBody>
      </p:sp>
      <p:sp>
        <p:nvSpPr>
          <p:cNvPr id="3" name="Rectangle 2">
            <a:extLst>
              <a:ext uri="{FF2B5EF4-FFF2-40B4-BE49-F238E27FC236}">
                <a16:creationId xmlns:a16="http://schemas.microsoft.com/office/drawing/2014/main" id="{A96F2FEA-1491-3DC0-B107-54CFCB25E2F4}"/>
              </a:ext>
            </a:extLst>
          </p:cNvPr>
          <p:cNvSpPr/>
          <p:nvPr/>
        </p:nvSpPr>
        <p:spPr>
          <a:xfrm>
            <a:off x="2731168" y="6328611"/>
            <a:ext cx="60158" cy="68297"/>
          </a:xfrm>
          <a:prstGeom prst="rect">
            <a:avLst/>
          </a:prstGeom>
          <a:solidFill>
            <a:srgbClr val="F7F9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31" name="TextBox 30">
            <a:extLst>
              <a:ext uri="{FF2B5EF4-FFF2-40B4-BE49-F238E27FC236}">
                <a16:creationId xmlns:a16="http://schemas.microsoft.com/office/drawing/2014/main" id="{3C6B698A-259A-8BAC-3E87-6BF36FBF5F6E}"/>
              </a:ext>
            </a:extLst>
          </p:cNvPr>
          <p:cNvSpPr txBox="1"/>
          <p:nvPr/>
        </p:nvSpPr>
        <p:spPr>
          <a:xfrm>
            <a:off x="2637990" y="6262731"/>
            <a:ext cx="613300" cy="184666"/>
          </a:xfrm>
          <a:prstGeom prst="rect">
            <a:avLst/>
          </a:prstGeom>
          <a:noFill/>
        </p:spPr>
        <p:txBody>
          <a:bodyPr wrap="square" rtlCol="0">
            <a:spAutoFit/>
          </a:bodyPr>
          <a:lstStyle/>
          <a:p>
            <a:r>
              <a:rPr lang="en-GB" sz="600" dirty="0">
                <a:solidFill>
                  <a:schemeClr val="tx1">
                    <a:lumMod val="65000"/>
                    <a:lumOff val="35000"/>
                  </a:schemeClr>
                </a:solidFill>
              </a:rPr>
              <a:t>2</a:t>
            </a:r>
            <a:endParaRPr lang="en-NL" sz="600" dirty="0">
              <a:solidFill>
                <a:schemeClr val="tx1">
                  <a:lumMod val="65000"/>
                  <a:lumOff val="35000"/>
                </a:schemeClr>
              </a:solidFill>
            </a:endParaRPr>
          </a:p>
        </p:txBody>
      </p:sp>
      <p:sp>
        <p:nvSpPr>
          <p:cNvPr id="33" name="TextBox 32">
            <a:extLst>
              <a:ext uri="{FF2B5EF4-FFF2-40B4-BE49-F238E27FC236}">
                <a16:creationId xmlns:a16="http://schemas.microsoft.com/office/drawing/2014/main" id="{801C4CEC-D16E-D860-679E-F41EC7047A16}"/>
              </a:ext>
            </a:extLst>
          </p:cNvPr>
          <p:cNvSpPr txBox="1"/>
          <p:nvPr/>
        </p:nvSpPr>
        <p:spPr>
          <a:xfrm>
            <a:off x="899052" y="934667"/>
            <a:ext cx="8648005" cy="415498"/>
          </a:xfrm>
          <a:prstGeom prst="rect">
            <a:avLst/>
          </a:prstGeom>
          <a:noFill/>
        </p:spPr>
        <p:txBody>
          <a:bodyPr wrap="square" rtlCol="0">
            <a:spAutoFit/>
          </a:bodyPr>
          <a:lstStyle/>
          <a:p>
            <a:r>
              <a:rPr lang="en-GB" sz="1050" dirty="0"/>
              <a:t>Same applies to tank C0002. So this Nomination is not shown on the Tank details Page. However, as there is an Activity from the Tank to the Truck, the Activity holds the Nomination Reference and the Nomination details can be accessed through here, opening the Nomination details View in a separate tab.</a:t>
            </a:r>
            <a:endParaRPr lang="en-NL" sz="1050" dirty="0"/>
          </a:p>
        </p:txBody>
      </p:sp>
    </p:spTree>
    <p:extLst>
      <p:ext uri="{BB962C8B-B14F-4D97-AF65-F5344CB8AC3E}">
        <p14:creationId xmlns:p14="http://schemas.microsoft.com/office/powerpoint/2010/main" val="36498760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FFDC7E9-0064-366F-2071-3F265DFD793A}"/>
              </a:ext>
            </a:extLst>
          </p:cNvPr>
          <p:cNvSpPr txBox="1"/>
          <p:nvPr/>
        </p:nvSpPr>
        <p:spPr>
          <a:xfrm>
            <a:off x="867928" y="461092"/>
            <a:ext cx="9139672" cy="369332"/>
          </a:xfrm>
          <a:prstGeom prst="rect">
            <a:avLst/>
          </a:prstGeom>
          <a:noFill/>
        </p:spPr>
        <p:txBody>
          <a:bodyPr wrap="square" rtlCol="0">
            <a:spAutoFit/>
          </a:bodyPr>
          <a:lstStyle/>
          <a:p>
            <a:r>
              <a:rPr lang="en-GB" dirty="0"/>
              <a:t>Tank details in case of large amount of activities</a:t>
            </a:r>
            <a:endParaRPr lang="en-NL" dirty="0"/>
          </a:p>
        </p:txBody>
      </p:sp>
      <p:sp>
        <p:nvSpPr>
          <p:cNvPr id="3" name="Rectangle 2">
            <a:extLst>
              <a:ext uri="{FF2B5EF4-FFF2-40B4-BE49-F238E27FC236}">
                <a16:creationId xmlns:a16="http://schemas.microsoft.com/office/drawing/2014/main" id="{A96F2FEA-1491-3DC0-B107-54CFCB25E2F4}"/>
              </a:ext>
            </a:extLst>
          </p:cNvPr>
          <p:cNvSpPr/>
          <p:nvPr/>
        </p:nvSpPr>
        <p:spPr>
          <a:xfrm>
            <a:off x="2731168" y="6328611"/>
            <a:ext cx="60158" cy="68297"/>
          </a:xfrm>
          <a:prstGeom prst="rect">
            <a:avLst/>
          </a:prstGeom>
          <a:solidFill>
            <a:srgbClr val="F7F9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31" name="TextBox 30">
            <a:extLst>
              <a:ext uri="{FF2B5EF4-FFF2-40B4-BE49-F238E27FC236}">
                <a16:creationId xmlns:a16="http://schemas.microsoft.com/office/drawing/2014/main" id="{3C6B698A-259A-8BAC-3E87-6BF36FBF5F6E}"/>
              </a:ext>
            </a:extLst>
          </p:cNvPr>
          <p:cNvSpPr txBox="1"/>
          <p:nvPr/>
        </p:nvSpPr>
        <p:spPr>
          <a:xfrm>
            <a:off x="2637990" y="6262731"/>
            <a:ext cx="613300" cy="184666"/>
          </a:xfrm>
          <a:prstGeom prst="rect">
            <a:avLst/>
          </a:prstGeom>
          <a:noFill/>
        </p:spPr>
        <p:txBody>
          <a:bodyPr wrap="square" rtlCol="0">
            <a:spAutoFit/>
          </a:bodyPr>
          <a:lstStyle/>
          <a:p>
            <a:r>
              <a:rPr lang="en-GB" sz="600" dirty="0">
                <a:solidFill>
                  <a:schemeClr val="tx1">
                    <a:lumMod val="65000"/>
                    <a:lumOff val="35000"/>
                  </a:schemeClr>
                </a:solidFill>
              </a:rPr>
              <a:t>2</a:t>
            </a:r>
            <a:endParaRPr lang="en-NL" sz="600" dirty="0">
              <a:solidFill>
                <a:schemeClr val="tx1">
                  <a:lumMod val="65000"/>
                  <a:lumOff val="35000"/>
                </a:schemeClr>
              </a:solidFill>
            </a:endParaRPr>
          </a:p>
        </p:txBody>
      </p:sp>
      <p:sp>
        <p:nvSpPr>
          <p:cNvPr id="33" name="TextBox 32">
            <a:extLst>
              <a:ext uri="{FF2B5EF4-FFF2-40B4-BE49-F238E27FC236}">
                <a16:creationId xmlns:a16="http://schemas.microsoft.com/office/drawing/2014/main" id="{801C4CEC-D16E-D860-679E-F41EC7047A16}"/>
              </a:ext>
            </a:extLst>
          </p:cNvPr>
          <p:cNvSpPr txBox="1"/>
          <p:nvPr/>
        </p:nvSpPr>
        <p:spPr>
          <a:xfrm>
            <a:off x="899052" y="934667"/>
            <a:ext cx="8648005" cy="253916"/>
          </a:xfrm>
          <a:prstGeom prst="rect">
            <a:avLst/>
          </a:prstGeom>
          <a:noFill/>
        </p:spPr>
        <p:txBody>
          <a:bodyPr wrap="square" rtlCol="0">
            <a:spAutoFit/>
          </a:bodyPr>
          <a:lstStyle/>
          <a:p>
            <a:r>
              <a:rPr lang="en-GB" sz="1050" dirty="0"/>
              <a:t>To make the overview of large amounts of Activities user friendly Pagination may be considered in combination with Search by type </a:t>
            </a:r>
            <a:r>
              <a:rPr lang="en-GB" sz="1050" dirty="0" err="1"/>
              <a:t>functyionality</a:t>
            </a:r>
            <a:endParaRPr lang="en-NL" sz="1050" dirty="0"/>
          </a:p>
        </p:txBody>
      </p:sp>
      <p:pic>
        <p:nvPicPr>
          <p:cNvPr id="34" name="Picture 33">
            <a:extLst>
              <a:ext uri="{FF2B5EF4-FFF2-40B4-BE49-F238E27FC236}">
                <a16:creationId xmlns:a16="http://schemas.microsoft.com/office/drawing/2014/main" id="{F6D78685-F2E4-F769-D59B-7FA38D1B235F}"/>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9000"/>
                    </a14:imgEffect>
                  </a14:imgLayer>
                </a14:imgProps>
              </a:ext>
            </a:extLst>
          </a:blip>
          <a:srcRect t="29200" b="13445"/>
          <a:stretch/>
        </p:blipFill>
        <p:spPr>
          <a:xfrm>
            <a:off x="1046747" y="4241131"/>
            <a:ext cx="9889958" cy="1106905"/>
          </a:xfrm>
          <a:prstGeom prst="rect">
            <a:avLst/>
          </a:prstGeom>
        </p:spPr>
      </p:pic>
      <p:pic>
        <p:nvPicPr>
          <p:cNvPr id="36" name="Picture 35">
            <a:extLst>
              <a:ext uri="{FF2B5EF4-FFF2-40B4-BE49-F238E27FC236}">
                <a16:creationId xmlns:a16="http://schemas.microsoft.com/office/drawing/2014/main" id="{ABCBCDD2-BA1D-C404-8E86-08DC892C7B80}"/>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9000"/>
                    </a14:imgEffect>
                  </a14:imgLayer>
                </a14:imgProps>
              </a:ext>
            </a:extLst>
          </a:blip>
          <a:stretch>
            <a:fillRect/>
          </a:stretch>
        </p:blipFill>
        <p:spPr>
          <a:xfrm>
            <a:off x="1046747" y="3513640"/>
            <a:ext cx="2696505" cy="415499"/>
          </a:xfrm>
          <a:prstGeom prst="rect">
            <a:avLst/>
          </a:prstGeom>
        </p:spPr>
      </p:pic>
      <p:pic>
        <p:nvPicPr>
          <p:cNvPr id="40" name="Picture 39">
            <a:extLst>
              <a:ext uri="{FF2B5EF4-FFF2-40B4-BE49-F238E27FC236}">
                <a16:creationId xmlns:a16="http://schemas.microsoft.com/office/drawing/2014/main" id="{8D6EDB0B-6DA4-5726-ABD5-665987087667}"/>
              </a:ext>
            </a:extLst>
          </p:cNvPr>
          <p:cNvPicPr>
            <a:picLocks noChangeAspect="1"/>
          </p:cNvPicPr>
          <p:nvPr/>
        </p:nvPicPr>
        <p:blipFill>
          <a:blip r:embed="rId6"/>
          <a:stretch>
            <a:fillRect/>
          </a:stretch>
        </p:blipFill>
        <p:spPr>
          <a:xfrm>
            <a:off x="1309032" y="4128650"/>
            <a:ext cx="9365388" cy="768349"/>
          </a:xfrm>
          <a:prstGeom prst="rect">
            <a:avLst/>
          </a:prstGeom>
        </p:spPr>
      </p:pic>
    </p:spTree>
    <p:extLst>
      <p:ext uri="{BB962C8B-B14F-4D97-AF65-F5344CB8AC3E}">
        <p14:creationId xmlns:p14="http://schemas.microsoft.com/office/powerpoint/2010/main" val="143557901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1777</Words>
  <Application>Microsoft Office PowerPoint</Application>
  <PresentationFormat>Widescreen</PresentationFormat>
  <Paragraphs>162</Paragraphs>
  <Slides>10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vt:lpstr>
      <vt:lpstr>Arial Nova</vt:lpstr>
      <vt:lpstr>Arial Nova Cond</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Remy Geerts</dc:creator>
  <cp:lastModifiedBy>Remy Geerts</cp:lastModifiedBy>
  <cp:revision>2</cp:revision>
  <dcterms:created xsi:type="dcterms:W3CDTF">2022-09-30T09:33:25Z</dcterms:created>
  <dcterms:modified xsi:type="dcterms:W3CDTF">2022-09-30T14:15:49Z</dcterms:modified>
</cp:coreProperties>
</file>